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6" r:id="rId3"/>
  </p:sldMasterIdLst>
  <p:notesMasterIdLst>
    <p:notesMasterId r:id="rId5"/>
  </p:notesMasterIdLst>
  <p:sldIdLst>
    <p:sldId id="284" r:id="rId4"/>
    <p:sldId id="257" r:id="rId6"/>
    <p:sldId id="363" r:id="rId7"/>
    <p:sldId id="364" r:id="rId8"/>
    <p:sldId id="365" r:id="rId9"/>
    <p:sldId id="368" r:id="rId10"/>
    <p:sldId id="369" r:id="rId11"/>
    <p:sldId id="370" r:id="rId12"/>
    <p:sldId id="371" r:id="rId13"/>
    <p:sldId id="372" r:id="rId14"/>
    <p:sldId id="373" r:id="rId15"/>
    <p:sldId id="374" r:id="rId16"/>
    <p:sldId id="375" r:id="rId17"/>
    <p:sldId id="376" r:id="rId18"/>
    <p:sldId id="377" r:id="rId19"/>
    <p:sldId id="378" r:id="rId20"/>
    <p:sldId id="379" r:id="rId21"/>
    <p:sldId id="380" r:id="rId22"/>
    <p:sldId id="381" r:id="rId23"/>
    <p:sldId id="382" r:id="rId24"/>
    <p:sldId id="383" r:id="rId25"/>
    <p:sldId id="384" r:id="rId26"/>
    <p:sldId id="385" r:id="rId27"/>
    <p:sldId id="386" r:id="rId28"/>
    <p:sldId id="387" r:id="rId29"/>
    <p:sldId id="389" r:id="rId30"/>
    <p:sldId id="388" r:id="rId31"/>
    <p:sldId id="390" r:id="rId32"/>
    <p:sldId id="391" r:id="rId33"/>
    <p:sldId id="392" r:id="rId34"/>
    <p:sldId id="393" r:id="rId35"/>
    <p:sldId id="394" r:id="rId36"/>
    <p:sldId id="395" r:id="rId37"/>
    <p:sldId id="401" r:id="rId38"/>
    <p:sldId id="402" r:id="rId39"/>
    <p:sldId id="403" r:id="rId40"/>
    <p:sldId id="404" r:id="rId41"/>
    <p:sldId id="405" r:id="rId42"/>
    <p:sldId id="262"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9676"/>
    <a:srgbClr val="046DED"/>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03" autoAdjust="0"/>
    <p:restoredTop sz="94660"/>
  </p:normalViewPr>
  <p:slideViewPr>
    <p:cSldViewPr snapToGrid="0" showGuides="1">
      <p:cViewPr varScale="1">
        <p:scale>
          <a:sx n="108" d="100"/>
          <a:sy n="108" d="100"/>
        </p:scale>
        <p:origin x="924" y="10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6" d="100"/>
          <a:sy n="86" d="100"/>
        </p:scale>
        <p:origin x="-3846" y="-90"/>
      </p:cViewPr>
      <p:guideLst>
        <p:guide orient="horz" pos="2879"/>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7AB3A5-8FDC-4ED4-BC8B-2DF1A7A3383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D662AF-34DC-4526-BF19-2D19D92CFC1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662AF-34DC-4526-BF19-2D19D92CFC1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662AF-34DC-4526-BF19-2D19D92CFC1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662AF-34DC-4526-BF19-2D19D92CFC1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B0D154-2944-4EF3-B12F-41E89F4F1A0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5402" y="982132"/>
            <a:ext cx="9601196" cy="1303867"/>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295401" y="2556932"/>
            <a:ext cx="9601196" cy="3318936"/>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8677501" y="5969000"/>
            <a:ext cx="1600200" cy="279400"/>
          </a:xfrm>
          <a:prstGeom prst="rect">
            <a:avLst/>
          </a:prstGeom>
        </p:spPr>
        <p:txBody>
          <a:bodyPr/>
          <a:lstStyle/>
          <a:p>
            <a:fld id="{52647F38-B617-4D2F-AE0A-013F0C4D2C57}" type="datetimeFigureOut">
              <a:rPr lang="en-US" dirty="0"/>
            </a:fld>
            <a:endParaRPr lang="en-US" dirty="0"/>
          </a:p>
        </p:txBody>
      </p:sp>
      <p:sp>
        <p:nvSpPr>
          <p:cNvPr id="5" name="Footer Placeholder 4"/>
          <p:cNvSpPr>
            <a:spLocks noGrp="1"/>
          </p:cNvSpPr>
          <p:nvPr>
            <p:ph type="ftr" sz="quarter" idx="11"/>
          </p:nvPr>
        </p:nvSpPr>
        <p:spPr>
          <a:xfrm>
            <a:off x="1295401" y="5969000"/>
            <a:ext cx="7305900" cy="27940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353901" y="5969000"/>
            <a:ext cx="542697" cy="279400"/>
          </a:xfrm>
          <a:prstGeom prst="rect">
            <a:avLst/>
          </a:prstGeom>
        </p:spPr>
        <p:txBody>
          <a:bodyPr/>
          <a:lstStyle/>
          <a:p>
            <a:fld id="{E97799C9-84D9-46D2-A11E-BCF8A720529D}"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a:prstGeom prst="rect">
            <a:avLst/>
          </a:prstGeo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a:prstGeom prst="rect">
            <a:avLst/>
          </a:prstGeo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8677501" y="5969000"/>
            <a:ext cx="1600200" cy="279400"/>
          </a:xfrm>
          <a:prstGeom prst="rect">
            <a:avLst/>
          </a:prstGeom>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a:xfrm>
            <a:off x="1295401" y="5969000"/>
            <a:ext cx="7305900" cy="27940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353901" y="5969000"/>
            <a:ext cx="542697" cy="279400"/>
          </a:xfrm>
          <a:prstGeom prst="rect">
            <a:avLst/>
          </a:prstGeom>
        </p:spPr>
        <p:txBody>
          <a:bodyPr/>
          <a:lstStyle/>
          <a:p>
            <a:fld id="{D57F1E4F-1CFF-5643-939E-217C01CDF565}" type="slidenum">
              <a:rPr lang="en-US" dirty="0"/>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a:prstGeom prst="rect">
            <a:avLst/>
          </a:prstGeo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a:prstGeom prst="rect">
            <a:avLst/>
          </a:prstGeo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3" name="Text Placeholder 2"/>
          <p:cNvSpPr>
            <a:spLocks noGrp="1"/>
          </p:cNvSpPr>
          <p:nvPr>
            <p:ph type="body" idx="1"/>
          </p:nvPr>
        </p:nvSpPr>
        <p:spPr>
          <a:xfrm>
            <a:off x="1295401" y="4343399"/>
            <a:ext cx="9609666" cy="1532467"/>
          </a:xfrm>
          <a:prstGeom prst="rect">
            <a:avLst/>
          </a:prstGeo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8677501" y="5969000"/>
            <a:ext cx="1600200" cy="279400"/>
          </a:xfrm>
          <a:prstGeom prst="rect">
            <a:avLst/>
          </a:prstGeom>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a:xfrm>
            <a:off x="1295401" y="5969000"/>
            <a:ext cx="7305900" cy="27940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353901" y="5969000"/>
            <a:ext cx="542697" cy="279400"/>
          </a:xfrm>
          <a:prstGeom prst="rect">
            <a:avLst/>
          </a:prstGeom>
        </p:spPr>
        <p:txBody>
          <a:bodyPr/>
          <a:lstStyle/>
          <a:p>
            <a:fld id="{D57F1E4F-1CFF-5643-939E-217C01CDF565}" type="slidenum">
              <a:rPr lang="en-US" dirty="0"/>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a:prstGeom prst="rect">
            <a:avLst/>
          </a:prstGeo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a:prstGeom prst="rect">
            <a:avLst/>
          </a:prstGeo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8677501" y="5969000"/>
            <a:ext cx="1600200" cy="279400"/>
          </a:xfrm>
          <a:prstGeom prst="rect">
            <a:avLst/>
          </a:prstGeom>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a:xfrm>
            <a:off x="1295401" y="5969000"/>
            <a:ext cx="7305900" cy="27940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353901" y="5969000"/>
            <a:ext cx="542697" cy="279400"/>
          </a:xfrm>
          <a:prstGeom prst="rect">
            <a:avLst/>
          </a:prstGeom>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a:prstGeom prst="rect">
            <a:avLst/>
          </a:prstGeo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a:prstGeom prst="rect">
            <a:avLst/>
          </a:prstGeo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3" name="Text Placeholder 2"/>
          <p:cNvSpPr>
            <a:spLocks noGrp="1"/>
          </p:cNvSpPr>
          <p:nvPr>
            <p:ph type="body" idx="1"/>
          </p:nvPr>
        </p:nvSpPr>
        <p:spPr>
          <a:xfrm>
            <a:off x="1295401" y="4529667"/>
            <a:ext cx="9609668" cy="1346200"/>
          </a:xfrm>
          <a:prstGeom prst="rect">
            <a:avLst/>
          </a:prstGeo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8677501" y="5969000"/>
            <a:ext cx="1600200" cy="279400"/>
          </a:xfrm>
          <a:prstGeom prst="rect">
            <a:avLst/>
          </a:prstGeom>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a:xfrm>
            <a:off x="1295401" y="5969000"/>
            <a:ext cx="7305900" cy="27940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353901" y="5969000"/>
            <a:ext cx="542697" cy="279400"/>
          </a:xfrm>
          <a:prstGeom prst="rect">
            <a:avLst/>
          </a:prstGeom>
        </p:spPr>
        <p:txBody>
          <a:bodyPr/>
          <a:lstStyle/>
          <a:p>
            <a:fld id="{D57F1E4F-1CFF-5643-939E-217C01CDF565}" type="slidenum">
              <a:rPr lang="en-US" dirty="0"/>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a:prstGeom prst="rect">
            <a:avLst/>
          </a:prstGeo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a:prstGeom prst="rect">
            <a:avLst/>
          </a:prstGeo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3" name="Text Placeholder 2"/>
          <p:cNvSpPr>
            <a:spLocks noGrp="1"/>
          </p:cNvSpPr>
          <p:nvPr>
            <p:ph type="body" idx="1"/>
          </p:nvPr>
        </p:nvSpPr>
        <p:spPr>
          <a:xfrm>
            <a:off x="1295400" y="4470399"/>
            <a:ext cx="9609670" cy="1405467"/>
          </a:xfrm>
          <a:prstGeom prst="rect">
            <a:avLst/>
          </a:prstGeo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8677501" y="5969000"/>
            <a:ext cx="1600200" cy="279400"/>
          </a:xfrm>
          <a:prstGeom prst="rect">
            <a:avLst/>
          </a:prstGeom>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a:xfrm>
            <a:off x="1295401" y="5969000"/>
            <a:ext cx="7305900" cy="27940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353901" y="5969000"/>
            <a:ext cx="542697" cy="279400"/>
          </a:xfrm>
          <a:prstGeom prst="rect">
            <a:avLst/>
          </a:prstGeom>
        </p:spPr>
        <p:txBody>
          <a:bodyPr/>
          <a:lstStyle/>
          <a:p>
            <a:fld id="{D57F1E4F-1CFF-5643-939E-217C01CDF565}" type="slidenum">
              <a:rPr lang="en-US" dirty="0"/>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a:prstGeom prst="rect">
            <a:avLst/>
          </a:prstGeom>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401" y="2556932"/>
            <a:ext cx="9601196" cy="3318936"/>
          </a:xfrm>
          <a:prstGeom prst="rect">
            <a:avLst/>
          </a:prstGeom>
        </p:spPr>
        <p:txBody>
          <a:bodyPr vert="eaVert" ancho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8677501" y="5969000"/>
            <a:ext cx="1600200" cy="279400"/>
          </a:xfrm>
          <a:prstGeom prst="rect">
            <a:avLst/>
          </a:prstGeom>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a:xfrm>
            <a:off x="1295401" y="5969000"/>
            <a:ext cx="7305900" cy="27940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353901" y="5969000"/>
            <a:ext cx="542697" cy="279400"/>
          </a:xfrm>
          <a:prstGeom prst="rect">
            <a:avLst/>
          </a:prstGeom>
        </p:spPr>
        <p:txBody>
          <a:bodyPr/>
          <a:lstStyle/>
          <a:p>
            <a:fld id="{D57F1E4F-1CFF-5643-939E-217C01CDF565}" type="slidenum">
              <a:rPr lang="en-US" dirty="0"/>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a:prstGeom prst="rect">
            <a:avLst/>
          </a:prstGeom>
        </p:spPr>
        <p:txBody>
          <a:bodyPr vert="eaVert" ancho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8677501" y="5969000"/>
            <a:ext cx="1600200" cy="279400"/>
          </a:xfrm>
          <a:prstGeom prst="rect">
            <a:avLst/>
          </a:prstGeom>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a:xfrm>
            <a:off x="1295401" y="5969000"/>
            <a:ext cx="7305900" cy="27940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353901" y="5969000"/>
            <a:ext cx="542697" cy="279400"/>
          </a:xfrm>
          <a:prstGeom prst="rect">
            <a:avLst/>
          </a:prstGeom>
        </p:spPr>
        <p:txBody>
          <a:bodyPr/>
          <a:lstStyle/>
          <a:p>
            <a:fld id="{D57F1E4F-1CFF-5643-939E-217C01CDF565}" type="slidenum">
              <a:rPr lang="en-US" dirty="0"/>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矩形 1"/>
          <p:cNvSpPr/>
          <p:nvPr userDrawn="1"/>
        </p:nvSpPr>
        <p:spPr>
          <a:xfrm>
            <a:off x="0" y="3428999"/>
            <a:ext cx="12192000" cy="342900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0" y="-1"/>
            <a:ext cx="12192000" cy="4102101"/>
          </a:xfrm>
          <a:prstGeom prst="rect">
            <a:avLst/>
          </a:prstGeom>
          <a:solidFill>
            <a:srgbClr val="029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571500" y="608012"/>
            <a:ext cx="11049000" cy="5641976"/>
          </a:xfrm>
          <a:custGeom>
            <a:avLst/>
            <a:gdLst>
              <a:gd name="connsiteX0" fmla="*/ 0 w 11049000"/>
              <a:gd name="connsiteY0" fmla="*/ 0 h 5641976"/>
              <a:gd name="connsiteX1" fmla="*/ 11049000 w 11049000"/>
              <a:gd name="connsiteY1" fmla="*/ 0 h 5641976"/>
              <a:gd name="connsiteX2" fmla="*/ 11049000 w 11049000"/>
              <a:gd name="connsiteY2" fmla="*/ 5641976 h 5641976"/>
              <a:gd name="connsiteX3" fmla="*/ 0 w 11049000"/>
              <a:gd name="connsiteY3" fmla="*/ 5641976 h 5641976"/>
            </a:gdLst>
            <a:ahLst/>
            <a:cxnLst>
              <a:cxn ang="0">
                <a:pos x="connsiteX0" y="connsiteY0"/>
              </a:cxn>
              <a:cxn ang="0">
                <a:pos x="connsiteX1" y="connsiteY1"/>
              </a:cxn>
              <a:cxn ang="0">
                <a:pos x="connsiteX2" y="connsiteY2"/>
              </a:cxn>
              <a:cxn ang="0">
                <a:pos x="connsiteX3" y="connsiteY3"/>
              </a:cxn>
            </a:cxnLst>
            <a:rect l="l" t="t" r="r" b="b"/>
            <a:pathLst>
              <a:path w="11049000" h="5641976">
                <a:moveTo>
                  <a:pt x="0" y="0"/>
                </a:moveTo>
                <a:lnTo>
                  <a:pt x="11049000" y="0"/>
                </a:lnTo>
                <a:lnTo>
                  <a:pt x="11049000" y="5641976"/>
                </a:lnTo>
                <a:lnTo>
                  <a:pt x="0" y="5641976"/>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矩形 2"/>
          <p:cNvSpPr/>
          <p:nvPr userDrawn="1"/>
        </p:nvSpPr>
        <p:spPr>
          <a:xfrm>
            <a:off x="0" y="1"/>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0" y="2755899"/>
            <a:ext cx="12192000" cy="4102101"/>
          </a:xfrm>
          <a:prstGeom prst="rect">
            <a:avLst/>
          </a:prstGeom>
          <a:solidFill>
            <a:srgbClr val="029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a:stretch>
            <a:fillRect/>
          </a:stretch>
        </p:blipFill>
        <p:spPr>
          <a:xfrm>
            <a:off x="182367" y="267950"/>
            <a:ext cx="11827265" cy="6322100"/>
          </a:xfrm>
          <a:prstGeom prst="rect">
            <a:avLst/>
          </a:prstGeom>
        </p:spPr>
      </p:pic>
      <p:sp>
        <p:nvSpPr>
          <p:cNvPr id="5" name="矩形 4"/>
          <p:cNvSpPr/>
          <p:nvPr userDrawn="1"/>
        </p:nvSpPr>
        <p:spPr>
          <a:xfrm>
            <a:off x="1692729" y="614416"/>
            <a:ext cx="2249714" cy="2477127"/>
          </a:xfrm>
          <a:prstGeom prst="rect">
            <a:avLst/>
          </a:prstGeom>
          <a:solidFill>
            <a:srgbClr val="029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692729" y="3175818"/>
            <a:ext cx="2249714" cy="154035"/>
          </a:xfrm>
          <a:prstGeom prst="rect">
            <a:avLst/>
          </a:prstGeom>
          <a:solidFill>
            <a:srgbClr val="029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705609" y="3420773"/>
            <a:ext cx="1749314" cy="1756130"/>
          </a:xfrm>
          <a:custGeom>
            <a:avLst/>
            <a:gdLst>
              <a:gd name="connsiteX0" fmla="*/ 874657 w 1749314"/>
              <a:gd name="connsiteY0" fmla="*/ 0 h 1756130"/>
              <a:gd name="connsiteX1" fmla="*/ 1749314 w 1749314"/>
              <a:gd name="connsiteY1" fmla="*/ 878065 h 1756130"/>
              <a:gd name="connsiteX2" fmla="*/ 874657 w 1749314"/>
              <a:gd name="connsiteY2" fmla="*/ 1756130 h 1756130"/>
              <a:gd name="connsiteX3" fmla="*/ 0 w 1749314"/>
              <a:gd name="connsiteY3" fmla="*/ 878065 h 1756130"/>
              <a:gd name="connsiteX4" fmla="*/ 874657 w 1749314"/>
              <a:gd name="connsiteY4" fmla="*/ 0 h 1756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314" h="1756130">
                <a:moveTo>
                  <a:pt x="874657" y="0"/>
                </a:moveTo>
                <a:cubicBezTo>
                  <a:pt x="1357717" y="0"/>
                  <a:pt x="1749314" y="393123"/>
                  <a:pt x="1749314" y="878065"/>
                </a:cubicBezTo>
                <a:cubicBezTo>
                  <a:pt x="1749314" y="1363007"/>
                  <a:pt x="1357717" y="1756130"/>
                  <a:pt x="874657" y="1756130"/>
                </a:cubicBezTo>
                <a:cubicBezTo>
                  <a:pt x="391597" y="1756130"/>
                  <a:pt x="0" y="1363007"/>
                  <a:pt x="0" y="878065"/>
                </a:cubicBezTo>
                <a:cubicBezTo>
                  <a:pt x="0" y="393123"/>
                  <a:pt x="391597" y="0"/>
                  <a:pt x="874657"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4051646" y="2401824"/>
            <a:ext cx="1749314" cy="1756130"/>
          </a:xfrm>
          <a:custGeom>
            <a:avLst/>
            <a:gdLst>
              <a:gd name="connsiteX0" fmla="*/ 874657 w 1749314"/>
              <a:gd name="connsiteY0" fmla="*/ 0 h 1756130"/>
              <a:gd name="connsiteX1" fmla="*/ 1749314 w 1749314"/>
              <a:gd name="connsiteY1" fmla="*/ 878065 h 1756130"/>
              <a:gd name="connsiteX2" fmla="*/ 874657 w 1749314"/>
              <a:gd name="connsiteY2" fmla="*/ 1756130 h 1756130"/>
              <a:gd name="connsiteX3" fmla="*/ 0 w 1749314"/>
              <a:gd name="connsiteY3" fmla="*/ 878065 h 1756130"/>
              <a:gd name="connsiteX4" fmla="*/ 874657 w 1749314"/>
              <a:gd name="connsiteY4" fmla="*/ 0 h 1756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314" h="1756130">
                <a:moveTo>
                  <a:pt x="874657" y="0"/>
                </a:moveTo>
                <a:cubicBezTo>
                  <a:pt x="1357717" y="0"/>
                  <a:pt x="1749314" y="393123"/>
                  <a:pt x="1749314" y="878065"/>
                </a:cubicBezTo>
                <a:cubicBezTo>
                  <a:pt x="1749314" y="1363007"/>
                  <a:pt x="1357717" y="1756130"/>
                  <a:pt x="874657" y="1756130"/>
                </a:cubicBezTo>
                <a:cubicBezTo>
                  <a:pt x="391597" y="1756130"/>
                  <a:pt x="0" y="1363007"/>
                  <a:pt x="0" y="878065"/>
                </a:cubicBezTo>
                <a:cubicBezTo>
                  <a:pt x="0" y="393123"/>
                  <a:pt x="391597" y="0"/>
                  <a:pt x="874657"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391040" y="3420773"/>
            <a:ext cx="1749314" cy="1756130"/>
          </a:xfrm>
          <a:custGeom>
            <a:avLst/>
            <a:gdLst>
              <a:gd name="connsiteX0" fmla="*/ 874657 w 1749314"/>
              <a:gd name="connsiteY0" fmla="*/ 0 h 1756130"/>
              <a:gd name="connsiteX1" fmla="*/ 1749314 w 1749314"/>
              <a:gd name="connsiteY1" fmla="*/ 878065 h 1756130"/>
              <a:gd name="connsiteX2" fmla="*/ 874657 w 1749314"/>
              <a:gd name="connsiteY2" fmla="*/ 1756130 h 1756130"/>
              <a:gd name="connsiteX3" fmla="*/ 0 w 1749314"/>
              <a:gd name="connsiteY3" fmla="*/ 878065 h 1756130"/>
              <a:gd name="connsiteX4" fmla="*/ 874657 w 1749314"/>
              <a:gd name="connsiteY4" fmla="*/ 0 h 1756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314" h="1756130">
                <a:moveTo>
                  <a:pt x="874657" y="0"/>
                </a:moveTo>
                <a:cubicBezTo>
                  <a:pt x="1357717" y="0"/>
                  <a:pt x="1749314" y="393123"/>
                  <a:pt x="1749314" y="878065"/>
                </a:cubicBezTo>
                <a:cubicBezTo>
                  <a:pt x="1749314" y="1363007"/>
                  <a:pt x="1357717" y="1756130"/>
                  <a:pt x="874657" y="1756130"/>
                </a:cubicBezTo>
                <a:cubicBezTo>
                  <a:pt x="391597" y="1756130"/>
                  <a:pt x="0" y="1363007"/>
                  <a:pt x="0" y="878065"/>
                </a:cubicBezTo>
                <a:cubicBezTo>
                  <a:pt x="0" y="393123"/>
                  <a:pt x="391597" y="0"/>
                  <a:pt x="874657"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8737077" y="2401824"/>
            <a:ext cx="1749314" cy="1756130"/>
          </a:xfrm>
          <a:custGeom>
            <a:avLst/>
            <a:gdLst>
              <a:gd name="connsiteX0" fmla="*/ 874657 w 1749314"/>
              <a:gd name="connsiteY0" fmla="*/ 0 h 1756130"/>
              <a:gd name="connsiteX1" fmla="*/ 1749314 w 1749314"/>
              <a:gd name="connsiteY1" fmla="*/ 878065 h 1756130"/>
              <a:gd name="connsiteX2" fmla="*/ 874657 w 1749314"/>
              <a:gd name="connsiteY2" fmla="*/ 1756130 h 1756130"/>
              <a:gd name="connsiteX3" fmla="*/ 0 w 1749314"/>
              <a:gd name="connsiteY3" fmla="*/ 878065 h 1756130"/>
              <a:gd name="connsiteX4" fmla="*/ 874657 w 1749314"/>
              <a:gd name="connsiteY4" fmla="*/ 0 h 1756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9314" h="1756130">
                <a:moveTo>
                  <a:pt x="874657" y="0"/>
                </a:moveTo>
                <a:cubicBezTo>
                  <a:pt x="1357717" y="0"/>
                  <a:pt x="1749314" y="393123"/>
                  <a:pt x="1749314" y="878065"/>
                </a:cubicBezTo>
                <a:cubicBezTo>
                  <a:pt x="1749314" y="1363007"/>
                  <a:pt x="1357717" y="1756130"/>
                  <a:pt x="874657" y="1756130"/>
                </a:cubicBezTo>
                <a:cubicBezTo>
                  <a:pt x="391597" y="1756130"/>
                  <a:pt x="0" y="1363007"/>
                  <a:pt x="0" y="878065"/>
                </a:cubicBezTo>
                <a:cubicBezTo>
                  <a:pt x="0" y="393123"/>
                  <a:pt x="391597" y="0"/>
                  <a:pt x="874657" y="0"/>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a:prstGeom prst="rect">
            <a:avLst/>
          </a:prstGeo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a:prstGeom prst="rect">
            <a:avLst/>
          </a:prstGeo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8677501" y="5969000"/>
            <a:ext cx="1600200" cy="279400"/>
          </a:xfrm>
          <a:prstGeom prst="rect">
            <a:avLst/>
          </a:prstGeom>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a:xfrm>
            <a:off x="1295401" y="5969000"/>
            <a:ext cx="7305900" cy="27940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353901" y="5969000"/>
            <a:ext cx="542697" cy="279400"/>
          </a:xfrm>
          <a:prstGeom prst="rect">
            <a:avLst/>
          </a:prstGeom>
        </p:spPr>
        <p:txBody>
          <a:bodyPr/>
          <a:lstStyle/>
          <a:p>
            <a:fld id="{D57F1E4F-1CFF-5643-939E-217C01CDF565}" type="slidenum">
              <a:rPr lang="en-US" dirty="0"/>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9" name="图片占位符 18"/>
          <p:cNvSpPr>
            <a:spLocks noGrp="1"/>
          </p:cNvSpPr>
          <p:nvPr>
            <p:ph type="pic" sz="quarter" idx="13"/>
          </p:nvPr>
        </p:nvSpPr>
        <p:spPr>
          <a:xfrm>
            <a:off x="1279429" y="3415718"/>
            <a:ext cx="1522609" cy="1388719"/>
          </a:xfrm>
          <a:custGeom>
            <a:avLst/>
            <a:gdLst>
              <a:gd name="connsiteX0" fmla="*/ 0 w 1522609"/>
              <a:gd name="connsiteY0" fmla="*/ 0 h 1388719"/>
              <a:gd name="connsiteX1" fmla="*/ 1522609 w 1522609"/>
              <a:gd name="connsiteY1" fmla="*/ 0 h 1388719"/>
              <a:gd name="connsiteX2" fmla="*/ 1522609 w 1522609"/>
              <a:gd name="connsiteY2" fmla="*/ 1388719 h 1388719"/>
              <a:gd name="connsiteX3" fmla="*/ 0 w 1522609"/>
              <a:gd name="connsiteY3" fmla="*/ 1388719 h 1388719"/>
            </a:gdLst>
            <a:ahLst/>
            <a:cxnLst>
              <a:cxn ang="0">
                <a:pos x="connsiteX0" y="connsiteY0"/>
              </a:cxn>
              <a:cxn ang="0">
                <a:pos x="connsiteX1" y="connsiteY1"/>
              </a:cxn>
              <a:cxn ang="0">
                <a:pos x="connsiteX2" y="connsiteY2"/>
              </a:cxn>
              <a:cxn ang="0">
                <a:pos x="connsiteX3" y="connsiteY3"/>
              </a:cxn>
            </a:cxnLst>
            <a:rect l="l" t="t" r="r" b="b"/>
            <a:pathLst>
              <a:path w="1522609" h="1388719">
                <a:moveTo>
                  <a:pt x="0" y="0"/>
                </a:moveTo>
                <a:lnTo>
                  <a:pt x="1522609" y="0"/>
                </a:lnTo>
                <a:lnTo>
                  <a:pt x="1522609" y="1388719"/>
                </a:lnTo>
                <a:lnTo>
                  <a:pt x="0" y="1388719"/>
                </a:lnTo>
                <a:close/>
              </a:path>
            </a:pathLst>
          </a:custGeom>
          <a:ln w="9525">
            <a:solidFill>
              <a:schemeClr val="bg1"/>
            </a:solidFill>
          </a:ln>
        </p:spPr>
        <p:txBody>
          <a:bodyPr wrap="square">
            <a:noAutofit/>
          </a:bodyPr>
          <a:lstStyle/>
          <a:p>
            <a:endParaRPr lang="zh-CN" altLang="en-US"/>
          </a:p>
        </p:txBody>
      </p:sp>
      <p:sp>
        <p:nvSpPr>
          <p:cNvPr id="20" name="图片占位符 19"/>
          <p:cNvSpPr>
            <a:spLocks noGrp="1"/>
          </p:cNvSpPr>
          <p:nvPr>
            <p:ph type="pic" sz="quarter" idx="14"/>
          </p:nvPr>
        </p:nvSpPr>
        <p:spPr>
          <a:xfrm>
            <a:off x="2300728" y="3415718"/>
            <a:ext cx="2006792" cy="1388719"/>
          </a:xfrm>
          <a:custGeom>
            <a:avLst/>
            <a:gdLst>
              <a:gd name="connsiteX0" fmla="*/ 484398 w 2006792"/>
              <a:gd name="connsiteY0" fmla="*/ 0 h 1388719"/>
              <a:gd name="connsiteX1" fmla="*/ 2006792 w 2006792"/>
              <a:gd name="connsiteY1" fmla="*/ 0 h 1388719"/>
              <a:gd name="connsiteX2" fmla="*/ 2006792 w 2006792"/>
              <a:gd name="connsiteY2" fmla="*/ 1388719 h 1388719"/>
              <a:gd name="connsiteX3" fmla="*/ 484398 w 2006792"/>
              <a:gd name="connsiteY3" fmla="*/ 1388719 h 1388719"/>
              <a:gd name="connsiteX4" fmla="*/ 484398 w 2006792"/>
              <a:gd name="connsiteY4" fmla="*/ 798514 h 1388719"/>
              <a:gd name="connsiteX5" fmla="*/ 311399 w 2006792"/>
              <a:gd name="connsiteY5" fmla="*/ 833232 h 1388719"/>
              <a:gd name="connsiteX6" fmla="*/ 190299 w 2006792"/>
              <a:gd name="connsiteY6" fmla="*/ 867950 h 1388719"/>
              <a:gd name="connsiteX7" fmla="*/ 0 w 2006792"/>
              <a:gd name="connsiteY7" fmla="*/ 694360 h 1388719"/>
              <a:gd name="connsiteX8" fmla="*/ 190299 w 2006792"/>
              <a:gd name="connsiteY8" fmla="*/ 520770 h 1388719"/>
              <a:gd name="connsiteX9" fmla="*/ 311399 w 2006792"/>
              <a:gd name="connsiteY9" fmla="*/ 555488 h 1388719"/>
              <a:gd name="connsiteX10" fmla="*/ 484398 w 2006792"/>
              <a:gd name="connsiteY10" fmla="*/ 590206 h 1388719"/>
              <a:gd name="connsiteX11" fmla="*/ 484398 w 2006792"/>
              <a:gd name="connsiteY11" fmla="*/ 0 h 138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6792" h="1388719">
                <a:moveTo>
                  <a:pt x="484398" y="0"/>
                </a:moveTo>
                <a:cubicBezTo>
                  <a:pt x="2006792" y="0"/>
                  <a:pt x="2006792" y="0"/>
                  <a:pt x="2006792" y="0"/>
                </a:cubicBezTo>
                <a:cubicBezTo>
                  <a:pt x="2006792" y="1388719"/>
                  <a:pt x="2006792" y="1388719"/>
                  <a:pt x="2006792" y="1388719"/>
                </a:cubicBezTo>
                <a:cubicBezTo>
                  <a:pt x="484398" y="1388719"/>
                  <a:pt x="484398" y="1388719"/>
                  <a:pt x="484398" y="1388719"/>
                </a:cubicBezTo>
                <a:cubicBezTo>
                  <a:pt x="484398" y="798514"/>
                  <a:pt x="484398" y="798514"/>
                  <a:pt x="484398" y="798514"/>
                </a:cubicBezTo>
                <a:cubicBezTo>
                  <a:pt x="415198" y="781155"/>
                  <a:pt x="380599" y="781155"/>
                  <a:pt x="311399" y="833232"/>
                </a:cubicBezTo>
                <a:cubicBezTo>
                  <a:pt x="276799" y="850591"/>
                  <a:pt x="224899" y="867950"/>
                  <a:pt x="190299" y="867950"/>
                </a:cubicBezTo>
                <a:cubicBezTo>
                  <a:pt x="86500" y="867950"/>
                  <a:pt x="0" y="798514"/>
                  <a:pt x="0" y="694360"/>
                </a:cubicBezTo>
                <a:cubicBezTo>
                  <a:pt x="0" y="590206"/>
                  <a:pt x="86500" y="520770"/>
                  <a:pt x="190299" y="520770"/>
                </a:cubicBezTo>
                <a:cubicBezTo>
                  <a:pt x="224899" y="520770"/>
                  <a:pt x="276799" y="538129"/>
                  <a:pt x="311399" y="555488"/>
                </a:cubicBezTo>
                <a:cubicBezTo>
                  <a:pt x="380599" y="607565"/>
                  <a:pt x="415198" y="607565"/>
                  <a:pt x="484398" y="590206"/>
                </a:cubicBezTo>
                <a:cubicBezTo>
                  <a:pt x="484398" y="0"/>
                  <a:pt x="484398" y="0"/>
                  <a:pt x="484398" y="0"/>
                </a:cubicBezTo>
                <a:close/>
              </a:path>
            </a:pathLst>
          </a:custGeom>
          <a:ln w="9525">
            <a:solidFill>
              <a:schemeClr val="bg1"/>
            </a:solidFill>
          </a:ln>
        </p:spPr>
        <p:txBody>
          <a:bodyPr wrap="square">
            <a:noAutofit/>
          </a:bodyPr>
          <a:lstStyle/>
          <a:p>
            <a:endParaRPr lang="zh-CN" altLang="en-US"/>
          </a:p>
        </p:txBody>
      </p:sp>
      <p:sp>
        <p:nvSpPr>
          <p:cNvPr id="21" name="图片占位符 20"/>
          <p:cNvSpPr>
            <a:spLocks noGrp="1"/>
          </p:cNvSpPr>
          <p:nvPr>
            <p:ph type="pic" sz="quarter" idx="15"/>
          </p:nvPr>
        </p:nvSpPr>
        <p:spPr>
          <a:xfrm>
            <a:off x="3823337" y="3415718"/>
            <a:ext cx="2006792" cy="1388719"/>
          </a:xfrm>
          <a:custGeom>
            <a:avLst/>
            <a:gdLst>
              <a:gd name="connsiteX0" fmla="*/ 484398 w 2006792"/>
              <a:gd name="connsiteY0" fmla="*/ 0 h 1388719"/>
              <a:gd name="connsiteX1" fmla="*/ 2006792 w 2006792"/>
              <a:gd name="connsiteY1" fmla="*/ 0 h 1388719"/>
              <a:gd name="connsiteX2" fmla="*/ 2006792 w 2006792"/>
              <a:gd name="connsiteY2" fmla="*/ 1388719 h 1388719"/>
              <a:gd name="connsiteX3" fmla="*/ 484398 w 2006792"/>
              <a:gd name="connsiteY3" fmla="*/ 1388719 h 1388719"/>
              <a:gd name="connsiteX4" fmla="*/ 484398 w 2006792"/>
              <a:gd name="connsiteY4" fmla="*/ 798514 h 1388719"/>
              <a:gd name="connsiteX5" fmla="*/ 311399 w 2006792"/>
              <a:gd name="connsiteY5" fmla="*/ 833232 h 1388719"/>
              <a:gd name="connsiteX6" fmla="*/ 190299 w 2006792"/>
              <a:gd name="connsiteY6" fmla="*/ 867950 h 1388719"/>
              <a:gd name="connsiteX7" fmla="*/ 0 w 2006792"/>
              <a:gd name="connsiteY7" fmla="*/ 694360 h 1388719"/>
              <a:gd name="connsiteX8" fmla="*/ 190299 w 2006792"/>
              <a:gd name="connsiteY8" fmla="*/ 520770 h 1388719"/>
              <a:gd name="connsiteX9" fmla="*/ 311399 w 2006792"/>
              <a:gd name="connsiteY9" fmla="*/ 555488 h 1388719"/>
              <a:gd name="connsiteX10" fmla="*/ 484398 w 2006792"/>
              <a:gd name="connsiteY10" fmla="*/ 590206 h 1388719"/>
              <a:gd name="connsiteX11" fmla="*/ 484398 w 2006792"/>
              <a:gd name="connsiteY11" fmla="*/ 0 h 138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6792" h="1388719">
                <a:moveTo>
                  <a:pt x="484398" y="0"/>
                </a:moveTo>
                <a:cubicBezTo>
                  <a:pt x="2006792" y="0"/>
                  <a:pt x="2006792" y="0"/>
                  <a:pt x="2006792" y="0"/>
                </a:cubicBezTo>
                <a:cubicBezTo>
                  <a:pt x="2006792" y="1388719"/>
                  <a:pt x="2006792" y="1388719"/>
                  <a:pt x="2006792" y="1388719"/>
                </a:cubicBezTo>
                <a:cubicBezTo>
                  <a:pt x="484398" y="1388719"/>
                  <a:pt x="484398" y="1388719"/>
                  <a:pt x="484398" y="1388719"/>
                </a:cubicBezTo>
                <a:cubicBezTo>
                  <a:pt x="484398" y="798514"/>
                  <a:pt x="484398" y="798514"/>
                  <a:pt x="484398" y="798514"/>
                </a:cubicBezTo>
                <a:cubicBezTo>
                  <a:pt x="432499" y="781155"/>
                  <a:pt x="380599" y="781155"/>
                  <a:pt x="311399" y="833232"/>
                </a:cubicBezTo>
                <a:cubicBezTo>
                  <a:pt x="276799" y="850591"/>
                  <a:pt x="242199" y="867950"/>
                  <a:pt x="190299" y="867950"/>
                </a:cubicBezTo>
                <a:cubicBezTo>
                  <a:pt x="86500" y="867950"/>
                  <a:pt x="0" y="798514"/>
                  <a:pt x="0" y="694360"/>
                </a:cubicBezTo>
                <a:cubicBezTo>
                  <a:pt x="0" y="590206"/>
                  <a:pt x="86500" y="520770"/>
                  <a:pt x="190299" y="520770"/>
                </a:cubicBezTo>
                <a:cubicBezTo>
                  <a:pt x="242199" y="520770"/>
                  <a:pt x="276799" y="538129"/>
                  <a:pt x="311399" y="555488"/>
                </a:cubicBezTo>
                <a:cubicBezTo>
                  <a:pt x="380599" y="607565"/>
                  <a:pt x="432499" y="607565"/>
                  <a:pt x="484398" y="590206"/>
                </a:cubicBezTo>
                <a:cubicBezTo>
                  <a:pt x="484398" y="0"/>
                  <a:pt x="484398" y="0"/>
                  <a:pt x="484398" y="0"/>
                </a:cubicBezTo>
                <a:close/>
              </a:path>
            </a:pathLst>
          </a:custGeom>
          <a:ln w="9525">
            <a:solidFill>
              <a:schemeClr val="bg1"/>
            </a:solidFill>
          </a:ln>
        </p:spPr>
        <p:txBody>
          <a:bodyPr wrap="square">
            <a:noAutofit/>
          </a:bodyPr>
          <a:lstStyle/>
          <a:p>
            <a:endParaRPr lang="zh-CN" altLang="en-US"/>
          </a:p>
        </p:txBody>
      </p:sp>
      <p:sp>
        <p:nvSpPr>
          <p:cNvPr id="16" name="图片占位符 15"/>
          <p:cNvSpPr>
            <a:spLocks noGrp="1"/>
          </p:cNvSpPr>
          <p:nvPr>
            <p:ph type="pic" sz="quarter" idx="10"/>
          </p:nvPr>
        </p:nvSpPr>
        <p:spPr>
          <a:xfrm>
            <a:off x="1279429" y="2028554"/>
            <a:ext cx="1989666" cy="1387162"/>
          </a:xfrm>
          <a:custGeom>
            <a:avLst/>
            <a:gdLst>
              <a:gd name="connsiteX0" fmla="*/ 0 w 1989666"/>
              <a:gd name="connsiteY0" fmla="*/ 0 h 1387162"/>
              <a:gd name="connsiteX1" fmla="*/ 1505226 w 1989666"/>
              <a:gd name="connsiteY1" fmla="*/ 0 h 1387162"/>
              <a:gd name="connsiteX2" fmla="*/ 1505226 w 1989666"/>
              <a:gd name="connsiteY2" fmla="*/ 606884 h 1387162"/>
              <a:gd name="connsiteX3" fmla="*/ 1678240 w 1989666"/>
              <a:gd name="connsiteY3" fmla="*/ 554865 h 1387162"/>
              <a:gd name="connsiteX4" fmla="*/ 1799350 w 1989666"/>
              <a:gd name="connsiteY4" fmla="*/ 520186 h 1387162"/>
              <a:gd name="connsiteX5" fmla="*/ 1989666 w 1989666"/>
              <a:gd name="connsiteY5" fmla="*/ 693581 h 1387162"/>
              <a:gd name="connsiteX6" fmla="*/ 1799350 w 1989666"/>
              <a:gd name="connsiteY6" fmla="*/ 866976 h 1387162"/>
              <a:gd name="connsiteX7" fmla="*/ 1678240 w 1989666"/>
              <a:gd name="connsiteY7" fmla="*/ 832297 h 1387162"/>
              <a:gd name="connsiteX8" fmla="*/ 1505226 w 1989666"/>
              <a:gd name="connsiteY8" fmla="*/ 797618 h 1387162"/>
              <a:gd name="connsiteX9" fmla="*/ 1505226 w 1989666"/>
              <a:gd name="connsiteY9" fmla="*/ 1387162 h 1387162"/>
              <a:gd name="connsiteX10" fmla="*/ 0 w 1989666"/>
              <a:gd name="connsiteY10" fmla="*/ 1387162 h 1387162"/>
              <a:gd name="connsiteX11" fmla="*/ 0 w 1989666"/>
              <a:gd name="connsiteY11" fmla="*/ 0 h 138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9666" h="1387162">
                <a:moveTo>
                  <a:pt x="0" y="0"/>
                </a:moveTo>
                <a:cubicBezTo>
                  <a:pt x="0" y="0"/>
                  <a:pt x="0" y="0"/>
                  <a:pt x="1505226" y="0"/>
                </a:cubicBezTo>
                <a:cubicBezTo>
                  <a:pt x="1505226" y="0"/>
                  <a:pt x="1505226" y="0"/>
                  <a:pt x="1505226" y="606884"/>
                </a:cubicBezTo>
                <a:cubicBezTo>
                  <a:pt x="1574432" y="624223"/>
                  <a:pt x="1609034" y="606884"/>
                  <a:pt x="1678240" y="554865"/>
                </a:cubicBezTo>
                <a:cubicBezTo>
                  <a:pt x="1712843" y="537525"/>
                  <a:pt x="1747446" y="520186"/>
                  <a:pt x="1799350" y="520186"/>
                </a:cubicBezTo>
                <a:cubicBezTo>
                  <a:pt x="1903159" y="520186"/>
                  <a:pt x="1989666" y="606884"/>
                  <a:pt x="1989666" y="693581"/>
                </a:cubicBezTo>
                <a:cubicBezTo>
                  <a:pt x="1989666" y="797618"/>
                  <a:pt x="1903159" y="866976"/>
                  <a:pt x="1799350" y="866976"/>
                </a:cubicBezTo>
                <a:cubicBezTo>
                  <a:pt x="1747446" y="866976"/>
                  <a:pt x="1712843" y="849637"/>
                  <a:pt x="1678240" y="832297"/>
                </a:cubicBezTo>
                <a:cubicBezTo>
                  <a:pt x="1609034" y="797618"/>
                  <a:pt x="1574432" y="780279"/>
                  <a:pt x="1505226" y="797618"/>
                </a:cubicBezTo>
                <a:cubicBezTo>
                  <a:pt x="1505226" y="797618"/>
                  <a:pt x="1505226" y="797618"/>
                  <a:pt x="1505226" y="1387162"/>
                </a:cubicBezTo>
                <a:cubicBezTo>
                  <a:pt x="1505226" y="1387162"/>
                  <a:pt x="1505226" y="1387162"/>
                  <a:pt x="0" y="1387162"/>
                </a:cubicBezTo>
                <a:cubicBezTo>
                  <a:pt x="0" y="1387162"/>
                  <a:pt x="0" y="1387162"/>
                  <a:pt x="0" y="0"/>
                </a:cubicBezTo>
                <a:close/>
              </a:path>
            </a:pathLst>
          </a:custGeom>
          <a:ln w="9525">
            <a:solidFill>
              <a:schemeClr val="bg1"/>
            </a:solidFill>
          </a:ln>
        </p:spPr>
        <p:txBody>
          <a:bodyPr wrap="square">
            <a:noAutofit/>
          </a:bodyPr>
          <a:lstStyle/>
          <a:p>
            <a:endParaRPr lang="zh-CN" altLang="en-US"/>
          </a:p>
        </p:txBody>
      </p:sp>
      <p:sp>
        <p:nvSpPr>
          <p:cNvPr id="17" name="图片占位符 16"/>
          <p:cNvSpPr>
            <a:spLocks noGrp="1"/>
          </p:cNvSpPr>
          <p:nvPr>
            <p:ph type="pic" sz="quarter" idx="11"/>
          </p:nvPr>
        </p:nvSpPr>
        <p:spPr>
          <a:xfrm>
            <a:off x="2784913" y="2028554"/>
            <a:ext cx="2006792" cy="1387162"/>
          </a:xfrm>
          <a:custGeom>
            <a:avLst/>
            <a:gdLst>
              <a:gd name="connsiteX0" fmla="*/ 0 w 2006792"/>
              <a:gd name="connsiteY0" fmla="*/ 0 h 1387162"/>
              <a:gd name="connsiteX1" fmla="*/ 1522394 w 2006792"/>
              <a:gd name="connsiteY1" fmla="*/ 0 h 1387162"/>
              <a:gd name="connsiteX2" fmla="*/ 1522394 w 2006792"/>
              <a:gd name="connsiteY2" fmla="*/ 606884 h 1387162"/>
              <a:gd name="connsiteX3" fmla="*/ 1695393 w 2006792"/>
              <a:gd name="connsiteY3" fmla="*/ 554865 h 1387162"/>
              <a:gd name="connsiteX4" fmla="*/ 1816493 w 2006792"/>
              <a:gd name="connsiteY4" fmla="*/ 520186 h 1387162"/>
              <a:gd name="connsiteX5" fmla="*/ 2006792 w 2006792"/>
              <a:gd name="connsiteY5" fmla="*/ 693581 h 1387162"/>
              <a:gd name="connsiteX6" fmla="*/ 1816493 w 2006792"/>
              <a:gd name="connsiteY6" fmla="*/ 866976 h 1387162"/>
              <a:gd name="connsiteX7" fmla="*/ 1695393 w 2006792"/>
              <a:gd name="connsiteY7" fmla="*/ 832297 h 1387162"/>
              <a:gd name="connsiteX8" fmla="*/ 1522394 w 2006792"/>
              <a:gd name="connsiteY8" fmla="*/ 797618 h 1387162"/>
              <a:gd name="connsiteX9" fmla="*/ 1522394 w 2006792"/>
              <a:gd name="connsiteY9" fmla="*/ 1387162 h 1387162"/>
              <a:gd name="connsiteX10" fmla="*/ 0 w 2006792"/>
              <a:gd name="connsiteY10" fmla="*/ 1387162 h 1387162"/>
              <a:gd name="connsiteX11" fmla="*/ 0 w 2006792"/>
              <a:gd name="connsiteY11" fmla="*/ 0 h 138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6792" h="1387162">
                <a:moveTo>
                  <a:pt x="0" y="0"/>
                </a:moveTo>
                <a:cubicBezTo>
                  <a:pt x="0" y="0"/>
                  <a:pt x="0" y="0"/>
                  <a:pt x="1522394" y="0"/>
                </a:cubicBezTo>
                <a:cubicBezTo>
                  <a:pt x="1522394" y="0"/>
                  <a:pt x="1522394" y="0"/>
                  <a:pt x="1522394" y="606884"/>
                </a:cubicBezTo>
                <a:cubicBezTo>
                  <a:pt x="1574294" y="624223"/>
                  <a:pt x="1626194" y="606884"/>
                  <a:pt x="1695393" y="554865"/>
                </a:cubicBezTo>
                <a:cubicBezTo>
                  <a:pt x="1729993" y="537525"/>
                  <a:pt x="1764593" y="520186"/>
                  <a:pt x="1816493" y="520186"/>
                </a:cubicBezTo>
                <a:cubicBezTo>
                  <a:pt x="1920293" y="520186"/>
                  <a:pt x="2006792" y="606884"/>
                  <a:pt x="2006792" y="693581"/>
                </a:cubicBezTo>
                <a:cubicBezTo>
                  <a:pt x="2006792" y="797618"/>
                  <a:pt x="1920293" y="866976"/>
                  <a:pt x="1816493" y="866976"/>
                </a:cubicBezTo>
                <a:cubicBezTo>
                  <a:pt x="1764593" y="866976"/>
                  <a:pt x="1729993" y="849637"/>
                  <a:pt x="1695393" y="832297"/>
                </a:cubicBezTo>
                <a:cubicBezTo>
                  <a:pt x="1626194" y="797618"/>
                  <a:pt x="1574294" y="780279"/>
                  <a:pt x="1522394" y="797618"/>
                </a:cubicBezTo>
                <a:cubicBezTo>
                  <a:pt x="1522394" y="797618"/>
                  <a:pt x="1522394" y="797618"/>
                  <a:pt x="1522394" y="1387162"/>
                </a:cubicBezTo>
                <a:cubicBezTo>
                  <a:pt x="1522394" y="1387162"/>
                  <a:pt x="1522394" y="1387162"/>
                  <a:pt x="0" y="1387162"/>
                </a:cubicBezTo>
                <a:cubicBezTo>
                  <a:pt x="0" y="1387162"/>
                  <a:pt x="0" y="1387162"/>
                  <a:pt x="0" y="0"/>
                </a:cubicBezTo>
                <a:close/>
              </a:path>
            </a:pathLst>
          </a:custGeom>
          <a:ln w="9525">
            <a:solidFill>
              <a:schemeClr val="bg1"/>
            </a:solidFill>
          </a:ln>
        </p:spPr>
        <p:txBody>
          <a:bodyPr wrap="square">
            <a:noAutofit/>
          </a:bodyPr>
          <a:lstStyle/>
          <a:p>
            <a:endParaRPr lang="zh-CN" altLang="en-US" dirty="0"/>
          </a:p>
        </p:txBody>
      </p:sp>
      <p:sp>
        <p:nvSpPr>
          <p:cNvPr id="18" name="图片占位符 17"/>
          <p:cNvSpPr>
            <a:spLocks noGrp="1"/>
          </p:cNvSpPr>
          <p:nvPr>
            <p:ph type="pic" sz="quarter" idx="12"/>
          </p:nvPr>
        </p:nvSpPr>
        <p:spPr>
          <a:xfrm>
            <a:off x="4307520" y="2028555"/>
            <a:ext cx="1522609" cy="1821525"/>
          </a:xfrm>
          <a:custGeom>
            <a:avLst/>
            <a:gdLst>
              <a:gd name="connsiteX0" fmla="*/ 0 w 1522609"/>
              <a:gd name="connsiteY0" fmla="*/ 0 h 1821525"/>
              <a:gd name="connsiteX1" fmla="*/ 1522609 w 1522609"/>
              <a:gd name="connsiteY1" fmla="*/ 0 h 1821525"/>
              <a:gd name="connsiteX2" fmla="*/ 1522609 w 1522609"/>
              <a:gd name="connsiteY2" fmla="*/ 1387829 h 1821525"/>
              <a:gd name="connsiteX3" fmla="*/ 865119 w 1522609"/>
              <a:gd name="connsiteY3" fmla="*/ 1387829 h 1821525"/>
              <a:gd name="connsiteX4" fmla="*/ 917026 w 1522609"/>
              <a:gd name="connsiteY4" fmla="*/ 1543959 h 1821525"/>
              <a:gd name="connsiteX5" fmla="*/ 951631 w 1522609"/>
              <a:gd name="connsiteY5" fmla="*/ 1648047 h 1821525"/>
              <a:gd name="connsiteX6" fmla="*/ 761305 w 1522609"/>
              <a:gd name="connsiteY6" fmla="*/ 1821525 h 1821525"/>
              <a:gd name="connsiteX7" fmla="*/ 570979 w 1522609"/>
              <a:gd name="connsiteY7" fmla="*/ 1648047 h 1821525"/>
              <a:gd name="connsiteX8" fmla="*/ 605583 w 1522609"/>
              <a:gd name="connsiteY8" fmla="*/ 1543959 h 1821525"/>
              <a:gd name="connsiteX9" fmla="*/ 657490 w 1522609"/>
              <a:gd name="connsiteY9" fmla="*/ 1387829 h 1821525"/>
              <a:gd name="connsiteX10" fmla="*/ 0 w 1522609"/>
              <a:gd name="connsiteY10" fmla="*/ 1387829 h 1821525"/>
              <a:gd name="connsiteX11" fmla="*/ 0 w 1522609"/>
              <a:gd name="connsiteY11" fmla="*/ 0 h 182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2609" h="1821525">
                <a:moveTo>
                  <a:pt x="0" y="0"/>
                </a:moveTo>
                <a:cubicBezTo>
                  <a:pt x="0" y="0"/>
                  <a:pt x="0" y="0"/>
                  <a:pt x="1522609" y="0"/>
                </a:cubicBezTo>
                <a:cubicBezTo>
                  <a:pt x="1522609" y="0"/>
                  <a:pt x="1522609" y="0"/>
                  <a:pt x="1522609" y="1387829"/>
                </a:cubicBezTo>
                <a:lnTo>
                  <a:pt x="865119" y="1387829"/>
                </a:lnTo>
                <a:cubicBezTo>
                  <a:pt x="847817" y="1439872"/>
                  <a:pt x="865119" y="1474568"/>
                  <a:pt x="917026" y="1543959"/>
                </a:cubicBezTo>
                <a:cubicBezTo>
                  <a:pt x="934328" y="1578655"/>
                  <a:pt x="951631" y="1613351"/>
                  <a:pt x="951631" y="1648047"/>
                </a:cubicBezTo>
                <a:cubicBezTo>
                  <a:pt x="951631" y="1752134"/>
                  <a:pt x="865119" y="1821525"/>
                  <a:pt x="761305" y="1821525"/>
                </a:cubicBezTo>
                <a:cubicBezTo>
                  <a:pt x="657490" y="1821525"/>
                  <a:pt x="570979" y="1752134"/>
                  <a:pt x="570979" y="1648047"/>
                </a:cubicBezTo>
                <a:cubicBezTo>
                  <a:pt x="570979" y="1613351"/>
                  <a:pt x="588281" y="1578655"/>
                  <a:pt x="605583" y="1543959"/>
                </a:cubicBezTo>
                <a:cubicBezTo>
                  <a:pt x="657490" y="1474568"/>
                  <a:pt x="674793" y="1439872"/>
                  <a:pt x="657490" y="1387829"/>
                </a:cubicBezTo>
                <a:cubicBezTo>
                  <a:pt x="657490" y="1387829"/>
                  <a:pt x="657490" y="1387829"/>
                  <a:pt x="0" y="1387829"/>
                </a:cubicBezTo>
                <a:cubicBezTo>
                  <a:pt x="0" y="1387829"/>
                  <a:pt x="0" y="1387829"/>
                  <a:pt x="0" y="0"/>
                </a:cubicBezTo>
                <a:close/>
              </a:path>
            </a:pathLst>
          </a:custGeom>
          <a:ln w="9525">
            <a:solidFill>
              <a:schemeClr val="bg1"/>
            </a:solidFill>
          </a:ln>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79500" y="2006600"/>
            <a:ext cx="2921000" cy="2026812"/>
          </a:xfrm>
          <a:custGeom>
            <a:avLst/>
            <a:gdLst>
              <a:gd name="connsiteX0" fmla="*/ 0 w 2921000"/>
              <a:gd name="connsiteY0" fmla="*/ 0 h 2026812"/>
              <a:gd name="connsiteX1" fmla="*/ 2921000 w 2921000"/>
              <a:gd name="connsiteY1" fmla="*/ 0 h 2026812"/>
              <a:gd name="connsiteX2" fmla="*/ 2921000 w 2921000"/>
              <a:gd name="connsiteY2" fmla="*/ 2026812 h 2026812"/>
              <a:gd name="connsiteX3" fmla="*/ 0 w 2921000"/>
              <a:gd name="connsiteY3" fmla="*/ 2026812 h 2026812"/>
            </a:gdLst>
            <a:ahLst/>
            <a:cxnLst>
              <a:cxn ang="0">
                <a:pos x="connsiteX0" y="connsiteY0"/>
              </a:cxn>
              <a:cxn ang="0">
                <a:pos x="connsiteX1" y="connsiteY1"/>
              </a:cxn>
              <a:cxn ang="0">
                <a:pos x="connsiteX2" y="connsiteY2"/>
              </a:cxn>
              <a:cxn ang="0">
                <a:pos x="connsiteX3" y="connsiteY3"/>
              </a:cxn>
            </a:cxnLst>
            <a:rect l="l" t="t" r="r" b="b"/>
            <a:pathLst>
              <a:path w="2921000" h="2026812">
                <a:moveTo>
                  <a:pt x="0" y="0"/>
                </a:moveTo>
                <a:lnTo>
                  <a:pt x="2921000" y="0"/>
                </a:lnTo>
                <a:lnTo>
                  <a:pt x="2921000" y="2026812"/>
                </a:lnTo>
                <a:lnTo>
                  <a:pt x="0" y="2026812"/>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635500" y="2006600"/>
            <a:ext cx="2921000" cy="2026812"/>
          </a:xfrm>
          <a:custGeom>
            <a:avLst/>
            <a:gdLst>
              <a:gd name="connsiteX0" fmla="*/ 0 w 2921000"/>
              <a:gd name="connsiteY0" fmla="*/ 0 h 2026812"/>
              <a:gd name="connsiteX1" fmla="*/ 2921000 w 2921000"/>
              <a:gd name="connsiteY1" fmla="*/ 0 h 2026812"/>
              <a:gd name="connsiteX2" fmla="*/ 2921000 w 2921000"/>
              <a:gd name="connsiteY2" fmla="*/ 2026812 h 2026812"/>
              <a:gd name="connsiteX3" fmla="*/ 0 w 2921000"/>
              <a:gd name="connsiteY3" fmla="*/ 2026812 h 2026812"/>
            </a:gdLst>
            <a:ahLst/>
            <a:cxnLst>
              <a:cxn ang="0">
                <a:pos x="connsiteX0" y="connsiteY0"/>
              </a:cxn>
              <a:cxn ang="0">
                <a:pos x="connsiteX1" y="connsiteY1"/>
              </a:cxn>
              <a:cxn ang="0">
                <a:pos x="connsiteX2" y="connsiteY2"/>
              </a:cxn>
              <a:cxn ang="0">
                <a:pos x="connsiteX3" y="connsiteY3"/>
              </a:cxn>
            </a:cxnLst>
            <a:rect l="l" t="t" r="r" b="b"/>
            <a:pathLst>
              <a:path w="2921000" h="2026812">
                <a:moveTo>
                  <a:pt x="0" y="0"/>
                </a:moveTo>
                <a:lnTo>
                  <a:pt x="2921000" y="0"/>
                </a:lnTo>
                <a:lnTo>
                  <a:pt x="2921000" y="2026812"/>
                </a:lnTo>
                <a:lnTo>
                  <a:pt x="0" y="2026812"/>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191500" y="2006600"/>
            <a:ext cx="2921000" cy="2026812"/>
          </a:xfrm>
          <a:custGeom>
            <a:avLst/>
            <a:gdLst>
              <a:gd name="connsiteX0" fmla="*/ 0 w 2921000"/>
              <a:gd name="connsiteY0" fmla="*/ 0 h 2026812"/>
              <a:gd name="connsiteX1" fmla="*/ 2921000 w 2921000"/>
              <a:gd name="connsiteY1" fmla="*/ 0 h 2026812"/>
              <a:gd name="connsiteX2" fmla="*/ 2921000 w 2921000"/>
              <a:gd name="connsiteY2" fmla="*/ 2026812 h 2026812"/>
              <a:gd name="connsiteX3" fmla="*/ 0 w 2921000"/>
              <a:gd name="connsiteY3" fmla="*/ 2026812 h 2026812"/>
            </a:gdLst>
            <a:ahLst/>
            <a:cxnLst>
              <a:cxn ang="0">
                <a:pos x="connsiteX0" y="connsiteY0"/>
              </a:cxn>
              <a:cxn ang="0">
                <a:pos x="connsiteX1" y="connsiteY1"/>
              </a:cxn>
              <a:cxn ang="0">
                <a:pos x="connsiteX2" y="connsiteY2"/>
              </a:cxn>
              <a:cxn ang="0">
                <a:pos x="connsiteX3" y="connsiteY3"/>
              </a:cxn>
            </a:cxnLst>
            <a:rect l="l" t="t" r="r" b="b"/>
            <a:pathLst>
              <a:path w="2921000" h="2026812">
                <a:moveTo>
                  <a:pt x="0" y="0"/>
                </a:moveTo>
                <a:lnTo>
                  <a:pt x="2921000" y="0"/>
                </a:lnTo>
                <a:lnTo>
                  <a:pt x="2921000" y="2026812"/>
                </a:lnTo>
                <a:lnTo>
                  <a:pt x="0" y="2026812"/>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026660" y="1895588"/>
            <a:ext cx="2125042" cy="1673372"/>
          </a:xfrm>
          <a:custGeom>
            <a:avLst/>
            <a:gdLst>
              <a:gd name="connsiteX0" fmla="*/ 278901 w 2125042"/>
              <a:gd name="connsiteY0" fmla="*/ 0 h 1673372"/>
              <a:gd name="connsiteX1" fmla="*/ 1846141 w 2125042"/>
              <a:gd name="connsiteY1" fmla="*/ 0 h 1673372"/>
              <a:gd name="connsiteX2" fmla="*/ 2125042 w 2125042"/>
              <a:gd name="connsiteY2" fmla="*/ 278901 h 1673372"/>
              <a:gd name="connsiteX3" fmla="*/ 2125042 w 2125042"/>
              <a:gd name="connsiteY3" fmla="*/ 1394471 h 1673372"/>
              <a:gd name="connsiteX4" fmla="*/ 1846141 w 2125042"/>
              <a:gd name="connsiteY4" fmla="*/ 1673372 h 1673372"/>
              <a:gd name="connsiteX5" fmla="*/ 278901 w 2125042"/>
              <a:gd name="connsiteY5" fmla="*/ 1673372 h 1673372"/>
              <a:gd name="connsiteX6" fmla="*/ 0 w 2125042"/>
              <a:gd name="connsiteY6" fmla="*/ 1394471 h 1673372"/>
              <a:gd name="connsiteX7" fmla="*/ 0 w 2125042"/>
              <a:gd name="connsiteY7" fmla="*/ 278901 h 1673372"/>
              <a:gd name="connsiteX8" fmla="*/ 278901 w 2125042"/>
              <a:gd name="connsiteY8" fmla="*/ 0 h 167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5042" h="1673372">
                <a:moveTo>
                  <a:pt x="278901" y="0"/>
                </a:moveTo>
                <a:lnTo>
                  <a:pt x="1846141" y="0"/>
                </a:lnTo>
                <a:cubicBezTo>
                  <a:pt x="2000174" y="0"/>
                  <a:pt x="2125042" y="124868"/>
                  <a:pt x="2125042" y="278901"/>
                </a:cubicBezTo>
                <a:lnTo>
                  <a:pt x="2125042" y="1394471"/>
                </a:lnTo>
                <a:cubicBezTo>
                  <a:pt x="2125042" y="1548504"/>
                  <a:pt x="2000174" y="1673372"/>
                  <a:pt x="1846141" y="1673372"/>
                </a:cubicBezTo>
                <a:lnTo>
                  <a:pt x="278901" y="1673372"/>
                </a:lnTo>
                <a:cubicBezTo>
                  <a:pt x="124868" y="1673372"/>
                  <a:pt x="0" y="1548504"/>
                  <a:pt x="0" y="1394471"/>
                </a:cubicBezTo>
                <a:lnTo>
                  <a:pt x="0" y="278901"/>
                </a:lnTo>
                <a:cubicBezTo>
                  <a:pt x="0" y="124868"/>
                  <a:pt x="124868" y="0"/>
                  <a:pt x="278901" y="0"/>
                </a:cubicBez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1026661" y="4038340"/>
            <a:ext cx="2125042" cy="1673372"/>
          </a:xfrm>
          <a:custGeom>
            <a:avLst/>
            <a:gdLst>
              <a:gd name="connsiteX0" fmla="*/ 278901 w 2125042"/>
              <a:gd name="connsiteY0" fmla="*/ 0 h 1673372"/>
              <a:gd name="connsiteX1" fmla="*/ 1846141 w 2125042"/>
              <a:gd name="connsiteY1" fmla="*/ 0 h 1673372"/>
              <a:gd name="connsiteX2" fmla="*/ 2125042 w 2125042"/>
              <a:gd name="connsiteY2" fmla="*/ 278901 h 1673372"/>
              <a:gd name="connsiteX3" fmla="*/ 2125042 w 2125042"/>
              <a:gd name="connsiteY3" fmla="*/ 1394471 h 1673372"/>
              <a:gd name="connsiteX4" fmla="*/ 1846141 w 2125042"/>
              <a:gd name="connsiteY4" fmla="*/ 1673372 h 1673372"/>
              <a:gd name="connsiteX5" fmla="*/ 278901 w 2125042"/>
              <a:gd name="connsiteY5" fmla="*/ 1673372 h 1673372"/>
              <a:gd name="connsiteX6" fmla="*/ 0 w 2125042"/>
              <a:gd name="connsiteY6" fmla="*/ 1394471 h 1673372"/>
              <a:gd name="connsiteX7" fmla="*/ 0 w 2125042"/>
              <a:gd name="connsiteY7" fmla="*/ 278901 h 1673372"/>
              <a:gd name="connsiteX8" fmla="*/ 278901 w 2125042"/>
              <a:gd name="connsiteY8" fmla="*/ 0 h 167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5042" h="1673372">
                <a:moveTo>
                  <a:pt x="278901" y="0"/>
                </a:moveTo>
                <a:lnTo>
                  <a:pt x="1846141" y="0"/>
                </a:lnTo>
                <a:cubicBezTo>
                  <a:pt x="2000174" y="0"/>
                  <a:pt x="2125042" y="124868"/>
                  <a:pt x="2125042" y="278901"/>
                </a:cubicBezTo>
                <a:lnTo>
                  <a:pt x="2125042" y="1394471"/>
                </a:lnTo>
                <a:cubicBezTo>
                  <a:pt x="2125042" y="1548504"/>
                  <a:pt x="2000174" y="1673372"/>
                  <a:pt x="1846141" y="1673372"/>
                </a:cubicBezTo>
                <a:lnTo>
                  <a:pt x="278901" y="1673372"/>
                </a:lnTo>
                <a:cubicBezTo>
                  <a:pt x="124868" y="1673372"/>
                  <a:pt x="0" y="1548504"/>
                  <a:pt x="0" y="1394471"/>
                </a:cubicBezTo>
                <a:lnTo>
                  <a:pt x="0" y="278901"/>
                </a:lnTo>
                <a:cubicBezTo>
                  <a:pt x="0" y="124868"/>
                  <a:pt x="124868" y="0"/>
                  <a:pt x="278901" y="0"/>
                </a:cubicBez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6288491" y="1895588"/>
            <a:ext cx="2125042" cy="1673372"/>
          </a:xfrm>
          <a:custGeom>
            <a:avLst/>
            <a:gdLst>
              <a:gd name="connsiteX0" fmla="*/ 278901 w 2125042"/>
              <a:gd name="connsiteY0" fmla="*/ 0 h 1673372"/>
              <a:gd name="connsiteX1" fmla="*/ 1846141 w 2125042"/>
              <a:gd name="connsiteY1" fmla="*/ 0 h 1673372"/>
              <a:gd name="connsiteX2" fmla="*/ 2125042 w 2125042"/>
              <a:gd name="connsiteY2" fmla="*/ 278901 h 1673372"/>
              <a:gd name="connsiteX3" fmla="*/ 2125042 w 2125042"/>
              <a:gd name="connsiteY3" fmla="*/ 1394471 h 1673372"/>
              <a:gd name="connsiteX4" fmla="*/ 1846141 w 2125042"/>
              <a:gd name="connsiteY4" fmla="*/ 1673372 h 1673372"/>
              <a:gd name="connsiteX5" fmla="*/ 278901 w 2125042"/>
              <a:gd name="connsiteY5" fmla="*/ 1673372 h 1673372"/>
              <a:gd name="connsiteX6" fmla="*/ 0 w 2125042"/>
              <a:gd name="connsiteY6" fmla="*/ 1394471 h 1673372"/>
              <a:gd name="connsiteX7" fmla="*/ 0 w 2125042"/>
              <a:gd name="connsiteY7" fmla="*/ 278901 h 1673372"/>
              <a:gd name="connsiteX8" fmla="*/ 278901 w 2125042"/>
              <a:gd name="connsiteY8" fmla="*/ 0 h 167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5042" h="1673372">
                <a:moveTo>
                  <a:pt x="278901" y="0"/>
                </a:moveTo>
                <a:lnTo>
                  <a:pt x="1846141" y="0"/>
                </a:lnTo>
                <a:cubicBezTo>
                  <a:pt x="2000174" y="0"/>
                  <a:pt x="2125042" y="124868"/>
                  <a:pt x="2125042" y="278901"/>
                </a:cubicBezTo>
                <a:lnTo>
                  <a:pt x="2125042" y="1394471"/>
                </a:lnTo>
                <a:cubicBezTo>
                  <a:pt x="2125042" y="1548504"/>
                  <a:pt x="2000174" y="1673372"/>
                  <a:pt x="1846141" y="1673372"/>
                </a:cubicBezTo>
                <a:lnTo>
                  <a:pt x="278901" y="1673372"/>
                </a:lnTo>
                <a:cubicBezTo>
                  <a:pt x="124868" y="1673372"/>
                  <a:pt x="0" y="1548504"/>
                  <a:pt x="0" y="1394471"/>
                </a:cubicBezTo>
                <a:lnTo>
                  <a:pt x="0" y="278901"/>
                </a:lnTo>
                <a:cubicBezTo>
                  <a:pt x="0" y="124868"/>
                  <a:pt x="124868" y="0"/>
                  <a:pt x="278901"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288491" y="4038340"/>
            <a:ext cx="2125042" cy="1673372"/>
          </a:xfrm>
          <a:custGeom>
            <a:avLst/>
            <a:gdLst>
              <a:gd name="connsiteX0" fmla="*/ 278901 w 2125042"/>
              <a:gd name="connsiteY0" fmla="*/ 0 h 1673372"/>
              <a:gd name="connsiteX1" fmla="*/ 1846141 w 2125042"/>
              <a:gd name="connsiteY1" fmla="*/ 0 h 1673372"/>
              <a:gd name="connsiteX2" fmla="*/ 2125042 w 2125042"/>
              <a:gd name="connsiteY2" fmla="*/ 278901 h 1673372"/>
              <a:gd name="connsiteX3" fmla="*/ 2125042 w 2125042"/>
              <a:gd name="connsiteY3" fmla="*/ 1394471 h 1673372"/>
              <a:gd name="connsiteX4" fmla="*/ 1846141 w 2125042"/>
              <a:gd name="connsiteY4" fmla="*/ 1673372 h 1673372"/>
              <a:gd name="connsiteX5" fmla="*/ 278901 w 2125042"/>
              <a:gd name="connsiteY5" fmla="*/ 1673372 h 1673372"/>
              <a:gd name="connsiteX6" fmla="*/ 0 w 2125042"/>
              <a:gd name="connsiteY6" fmla="*/ 1394471 h 1673372"/>
              <a:gd name="connsiteX7" fmla="*/ 0 w 2125042"/>
              <a:gd name="connsiteY7" fmla="*/ 278901 h 1673372"/>
              <a:gd name="connsiteX8" fmla="*/ 278901 w 2125042"/>
              <a:gd name="connsiteY8" fmla="*/ 0 h 167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5042" h="1673372">
                <a:moveTo>
                  <a:pt x="278901" y="0"/>
                </a:moveTo>
                <a:lnTo>
                  <a:pt x="1846141" y="0"/>
                </a:lnTo>
                <a:cubicBezTo>
                  <a:pt x="2000174" y="0"/>
                  <a:pt x="2125042" y="124868"/>
                  <a:pt x="2125042" y="278901"/>
                </a:cubicBezTo>
                <a:lnTo>
                  <a:pt x="2125042" y="1394471"/>
                </a:lnTo>
                <a:cubicBezTo>
                  <a:pt x="2125042" y="1548504"/>
                  <a:pt x="2000174" y="1673372"/>
                  <a:pt x="1846141" y="1673372"/>
                </a:cubicBezTo>
                <a:lnTo>
                  <a:pt x="278901" y="1673372"/>
                </a:lnTo>
                <a:cubicBezTo>
                  <a:pt x="124868" y="1673372"/>
                  <a:pt x="0" y="1548504"/>
                  <a:pt x="0" y="1394471"/>
                </a:cubicBezTo>
                <a:lnTo>
                  <a:pt x="0" y="278901"/>
                </a:lnTo>
                <a:cubicBezTo>
                  <a:pt x="0" y="124868"/>
                  <a:pt x="124868" y="0"/>
                  <a:pt x="278901" y="0"/>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193800" y="1700807"/>
            <a:ext cx="5372348" cy="4210901"/>
          </a:xfrm>
          <a:custGeom>
            <a:avLst/>
            <a:gdLst>
              <a:gd name="connsiteX0" fmla="*/ 0 w 5372348"/>
              <a:gd name="connsiteY0" fmla="*/ 0 h 4210901"/>
              <a:gd name="connsiteX1" fmla="*/ 5372348 w 5372348"/>
              <a:gd name="connsiteY1" fmla="*/ 0 h 4210901"/>
              <a:gd name="connsiteX2" fmla="*/ 5372348 w 5372348"/>
              <a:gd name="connsiteY2" fmla="*/ 4210901 h 4210901"/>
              <a:gd name="connsiteX3" fmla="*/ 0 w 5372348"/>
              <a:gd name="connsiteY3" fmla="*/ 4210901 h 4210901"/>
            </a:gdLst>
            <a:ahLst/>
            <a:cxnLst>
              <a:cxn ang="0">
                <a:pos x="connsiteX0" y="connsiteY0"/>
              </a:cxn>
              <a:cxn ang="0">
                <a:pos x="connsiteX1" y="connsiteY1"/>
              </a:cxn>
              <a:cxn ang="0">
                <a:pos x="connsiteX2" y="connsiteY2"/>
              </a:cxn>
              <a:cxn ang="0">
                <a:pos x="connsiteX3" y="connsiteY3"/>
              </a:cxn>
            </a:cxnLst>
            <a:rect l="l" t="t" r="r" b="b"/>
            <a:pathLst>
              <a:path w="5372348" h="4210901">
                <a:moveTo>
                  <a:pt x="0" y="0"/>
                </a:moveTo>
                <a:lnTo>
                  <a:pt x="5372348" y="0"/>
                </a:lnTo>
                <a:lnTo>
                  <a:pt x="5372348" y="4210901"/>
                </a:lnTo>
                <a:lnTo>
                  <a:pt x="0" y="4210901"/>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6937360" y="3789364"/>
            <a:ext cx="4035440" cy="2122346"/>
          </a:xfrm>
          <a:custGeom>
            <a:avLst/>
            <a:gdLst>
              <a:gd name="connsiteX0" fmla="*/ 0 w 4035440"/>
              <a:gd name="connsiteY0" fmla="*/ 0 h 2122346"/>
              <a:gd name="connsiteX1" fmla="*/ 4035440 w 4035440"/>
              <a:gd name="connsiteY1" fmla="*/ 0 h 2122346"/>
              <a:gd name="connsiteX2" fmla="*/ 4035440 w 4035440"/>
              <a:gd name="connsiteY2" fmla="*/ 2122346 h 2122346"/>
              <a:gd name="connsiteX3" fmla="*/ 0 w 4035440"/>
              <a:gd name="connsiteY3" fmla="*/ 2122346 h 2122346"/>
            </a:gdLst>
            <a:ahLst/>
            <a:cxnLst>
              <a:cxn ang="0">
                <a:pos x="connsiteX0" y="connsiteY0"/>
              </a:cxn>
              <a:cxn ang="0">
                <a:pos x="connsiteX1" y="connsiteY1"/>
              </a:cxn>
              <a:cxn ang="0">
                <a:pos x="connsiteX2" y="connsiteY2"/>
              </a:cxn>
              <a:cxn ang="0">
                <a:pos x="connsiteX3" y="connsiteY3"/>
              </a:cxn>
            </a:cxnLst>
            <a:rect l="l" t="t" r="r" b="b"/>
            <a:pathLst>
              <a:path w="4035440" h="2122346">
                <a:moveTo>
                  <a:pt x="0" y="0"/>
                </a:moveTo>
                <a:lnTo>
                  <a:pt x="4035440" y="0"/>
                </a:lnTo>
                <a:lnTo>
                  <a:pt x="4035440" y="2122346"/>
                </a:lnTo>
                <a:lnTo>
                  <a:pt x="0" y="2122346"/>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
        <p:nvSpPr>
          <p:cNvPr id="2" name="矩形 1"/>
          <p:cNvSpPr/>
          <p:nvPr userDrawn="1"/>
        </p:nvSpPr>
        <p:spPr>
          <a:xfrm>
            <a:off x="0" y="3428999"/>
            <a:ext cx="12192000" cy="342900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0" y="-1"/>
            <a:ext cx="12192000" cy="4102101"/>
          </a:xfrm>
          <a:prstGeom prst="rect">
            <a:avLst/>
          </a:prstGeom>
          <a:solidFill>
            <a:srgbClr val="029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571500" y="608012"/>
            <a:ext cx="11049000" cy="5641976"/>
          </a:xfrm>
          <a:custGeom>
            <a:avLst/>
            <a:gdLst>
              <a:gd name="connsiteX0" fmla="*/ 0 w 11049000"/>
              <a:gd name="connsiteY0" fmla="*/ 0 h 5641976"/>
              <a:gd name="connsiteX1" fmla="*/ 11049000 w 11049000"/>
              <a:gd name="connsiteY1" fmla="*/ 0 h 5641976"/>
              <a:gd name="connsiteX2" fmla="*/ 11049000 w 11049000"/>
              <a:gd name="connsiteY2" fmla="*/ 5641976 h 5641976"/>
              <a:gd name="connsiteX3" fmla="*/ 0 w 11049000"/>
              <a:gd name="connsiteY3" fmla="*/ 5641976 h 5641976"/>
            </a:gdLst>
            <a:ahLst/>
            <a:cxnLst>
              <a:cxn ang="0">
                <a:pos x="connsiteX0" y="connsiteY0"/>
              </a:cxn>
              <a:cxn ang="0">
                <a:pos x="connsiteX1" y="connsiteY1"/>
              </a:cxn>
              <a:cxn ang="0">
                <a:pos x="connsiteX2" y="connsiteY2"/>
              </a:cxn>
              <a:cxn ang="0">
                <a:pos x="connsiteX3" y="connsiteY3"/>
              </a:cxn>
            </a:cxnLst>
            <a:rect l="l" t="t" r="r" b="b"/>
            <a:pathLst>
              <a:path w="11049000" h="5641976">
                <a:moveTo>
                  <a:pt x="0" y="0"/>
                </a:moveTo>
                <a:lnTo>
                  <a:pt x="11049000" y="0"/>
                </a:lnTo>
                <a:lnTo>
                  <a:pt x="11049000" y="5641976"/>
                </a:lnTo>
                <a:lnTo>
                  <a:pt x="0" y="5641976"/>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5402" y="982132"/>
            <a:ext cx="9601196" cy="1303867"/>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a:prstGeom prst="rect">
            <a:avLst/>
          </a:prstGeom>
        </p:spPr>
        <p:txBody>
          <a:bodyPr>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6181344" y="2560320"/>
            <a:ext cx="4718304" cy="3310128"/>
          </a:xfrm>
          <a:prstGeom prst="rect">
            <a:avLst/>
          </a:prstGeom>
        </p:spPr>
        <p:txBody>
          <a:bodyPr>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a:xfrm>
            <a:off x="8677501" y="5969000"/>
            <a:ext cx="1600200" cy="279400"/>
          </a:xfrm>
          <a:prstGeom prst="rect">
            <a:avLst/>
          </a:prstGeom>
        </p:spPr>
        <p:txBody>
          <a:bodyPr/>
          <a:lstStyle/>
          <a:p>
            <a:fld id="{05BFA754-D5C3-4E66-96A6-867B257F58DC}" type="datetimeFigureOut">
              <a:rPr lang="en-US" dirty="0"/>
            </a:fld>
            <a:endParaRPr lang="en-US" dirty="0"/>
          </a:p>
        </p:txBody>
      </p:sp>
      <p:sp>
        <p:nvSpPr>
          <p:cNvPr id="6" name="Footer Placeholder 5"/>
          <p:cNvSpPr>
            <a:spLocks noGrp="1"/>
          </p:cNvSpPr>
          <p:nvPr>
            <p:ph type="ftr" sz="quarter" idx="11"/>
          </p:nvPr>
        </p:nvSpPr>
        <p:spPr>
          <a:xfrm>
            <a:off x="1295401" y="5969000"/>
            <a:ext cx="7305900" cy="279400"/>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353901" y="5969000"/>
            <a:ext cx="542697" cy="279400"/>
          </a:xfrm>
          <a:prstGeom prst="rect">
            <a:avLst/>
          </a:prstGeom>
        </p:spPr>
        <p:txBody>
          <a:bodyPr/>
          <a:lstStyle/>
          <a:p>
            <a:fld id="{5D84065D-F351-4B03-BD91-D8A6B8D4B362}"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a:prstGeom prst="rect">
            <a:avLst/>
          </a:prstGeom>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a:prstGeom prst="rect">
            <a:avLst/>
          </a:prstGeo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295400" y="3243262"/>
            <a:ext cx="4718304" cy="2632605"/>
          </a:xfrm>
          <a:prstGeom prst="rect">
            <a:avLst/>
          </a:prstGeom>
        </p:spPr>
        <p:txBody>
          <a:bodyPr anchor="t">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180670" y="2658533"/>
            <a:ext cx="4718304" cy="576262"/>
          </a:xfrm>
          <a:prstGeom prst="rect">
            <a:avLst/>
          </a:prstGeo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80670" y="3243262"/>
            <a:ext cx="4718304" cy="2632605"/>
          </a:xfrm>
          <a:prstGeom prst="rect">
            <a:avLst/>
          </a:prstGeom>
        </p:spPr>
        <p:txBody>
          <a:bodyPr anchor="t">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a:xfrm>
            <a:off x="8677501" y="5969000"/>
            <a:ext cx="1600200" cy="279400"/>
          </a:xfrm>
          <a:prstGeom prst="rect">
            <a:avLst/>
          </a:prstGeom>
        </p:spPr>
        <p:txBody>
          <a:bodyPr/>
          <a:lstStyle/>
          <a:p>
            <a:fld id="{B61BEF0D-F0BB-DE4B-95CE-6DB70DBA9567}" type="datetimeFigureOut">
              <a:rPr lang="en-US" dirty="0"/>
            </a:fld>
            <a:endParaRPr lang="en-US" dirty="0"/>
          </a:p>
        </p:txBody>
      </p:sp>
      <p:sp>
        <p:nvSpPr>
          <p:cNvPr id="8" name="Footer Placeholder 7"/>
          <p:cNvSpPr>
            <a:spLocks noGrp="1"/>
          </p:cNvSpPr>
          <p:nvPr>
            <p:ph type="ftr" sz="quarter" idx="11"/>
          </p:nvPr>
        </p:nvSpPr>
        <p:spPr>
          <a:xfrm>
            <a:off x="1295401" y="5969000"/>
            <a:ext cx="7305900" cy="279400"/>
          </a:xfrm>
          <a:prstGeom prst="rect">
            <a:avLst/>
          </a:prstGeom>
        </p:spPr>
        <p:txBody>
          <a:bodyPr/>
          <a:lstStyle/>
          <a:p>
            <a:endParaRPr lang="en-US" dirty="0"/>
          </a:p>
        </p:txBody>
      </p:sp>
      <p:sp>
        <p:nvSpPr>
          <p:cNvPr id="9" name="Slide Number Placeholder 8"/>
          <p:cNvSpPr>
            <a:spLocks noGrp="1"/>
          </p:cNvSpPr>
          <p:nvPr>
            <p:ph type="sldNum" sz="quarter" idx="12"/>
          </p:nvPr>
        </p:nvSpPr>
        <p:spPr>
          <a:xfrm>
            <a:off x="10353901" y="5969000"/>
            <a:ext cx="542697" cy="279400"/>
          </a:xfrm>
          <a:prstGeom prst="rect">
            <a:avLst/>
          </a:prstGeom>
        </p:spPr>
        <p:txBody>
          <a:bodyPr/>
          <a:lstStyle/>
          <a:p>
            <a:fld id="{D57F1E4F-1CFF-5643-939E-217C01CDF565}" type="slidenum">
              <a:rPr lang="en-US" dirty="0"/>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2" name="TextBox 11"/>
          <p:cNvSpPr txBox="1"/>
          <p:nvPr userDrawn="1"/>
        </p:nvSpPr>
        <p:spPr>
          <a:xfrm>
            <a:off x="3990505" y="63107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8677501" y="5969000"/>
            <a:ext cx="1600200" cy="279400"/>
          </a:xfrm>
          <a:prstGeom prst="rect">
            <a:avLst/>
          </a:prstGeom>
        </p:spPr>
        <p:txBody>
          <a:bodyPr/>
          <a:lstStyle/>
          <a:p>
            <a:fld id="{B61BEF0D-F0BB-DE4B-95CE-6DB70DBA9567}" type="datetimeFigureOut">
              <a:rPr lang="en-US" dirty="0"/>
            </a:fld>
            <a:endParaRPr lang="en-US" dirty="0"/>
          </a:p>
        </p:txBody>
      </p:sp>
      <p:sp>
        <p:nvSpPr>
          <p:cNvPr id="4" name="Footer Placeholder 3"/>
          <p:cNvSpPr>
            <a:spLocks noGrp="1"/>
          </p:cNvSpPr>
          <p:nvPr>
            <p:ph type="ftr" sz="quarter" idx="11"/>
          </p:nvPr>
        </p:nvSpPr>
        <p:spPr>
          <a:xfrm>
            <a:off x="1295401" y="5969000"/>
            <a:ext cx="7305900" cy="279400"/>
          </a:xfrm>
          <a:prstGeom prst="rect">
            <a:avLst/>
          </a:prstGeom>
        </p:spPr>
        <p:txBody>
          <a:bodyPr/>
          <a:lstStyle/>
          <a:p>
            <a:endParaRPr lang="en-US" dirty="0"/>
          </a:p>
        </p:txBody>
      </p:sp>
      <p:sp>
        <p:nvSpPr>
          <p:cNvPr id="5" name="Slide Number Placeholder 4"/>
          <p:cNvSpPr>
            <a:spLocks noGrp="1"/>
          </p:cNvSpPr>
          <p:nvPr>
            <p:ph type="sldNum" sz="quarter" idx="12"/>
          </p:nvPr>
        </p:nvSpPr>
        <p:spPr>
          <a:xfrm>
            <a:off x="10353901" y="5969000"/>
            <a:ext cx="542697" cy="279400"/>
          </a:xfrm>
          <a:prstGeom prst="rect">
            <a:avLst/>
          </a:prstGeom>
        </p:spPr>
        <p:txBody>
          <a:bodyPr/>
          <a:lstStyle/>
          <a:p>
            <a:fld id="{D57F1E4F-1CFF-5643-939E-217C01CDF565}" type="slidenum">
              <a:rPr lang="en-US" dirty="0"/>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677501" y="5969000"/>
            <a:ext cx="1600200" cy="279400"/>
          </a:xfrm>
          <a:prstGeom prst="rect">
            <a:avLst/>
          </a:prstGeom>
        </p:spPr>
        <p:txBody>
          <a:bodyPr/>
          <a:lstStyle/>
          <a:p>
            <a:fld id="{B61BEF0D-F0BB-DE4B-95CE-6DB70DBA9567}" type="datetimeFigureOut">
              <a:rPr lang="en-US" dirty="0"/>
            </a:fld>
            <a:endParaRPr lang="en-US" dirty="0"/>
          </a:p>
        </p:txBody>
      </p:sp>
      <p:sp>
        <p:nvSpPr>
          <p:cNvPr id="3" name="Footer Placeholder 2"/>
          <p:cNvSpPr>
            <a:spLocks noGrp="1"/>
          </p:cNvSpPr>
          <p:nvPr>
            <p:ph type="ftr" sz="quarter" idx="11"/>
          </p:nvPr>
        </p:nvSpPr>
        <p:spPr>
          <a:xfrm>
            <a:off x="1295401" y="5969000"/>
            <a:ext cx="7305900" cy="279400"/>
          </a:xfrm>
          <a:prstGeom prst="rect">
            <a:avLst/>
          </a:prstGeom>
        </p:spPr>
        <p:txBody>
          <a:bodyPr/>
          <a:lstStyle/>
          <a:p>
            <a:endParaRPr lang="en-US" dirty="0"/>
          </a:p>
        </p:txBody>
      </p:sp>
      <p:sp>
        <p:nvSpPr>
          <p:cNvPr id="4" name="Slide Number Placeholder 3"/>
          <p:cNvSpPr>
            <a:spLocks noGrp="1"/>
          </p:cNvSpPr>
          <p:nvPr>
            <p:ph type="sldNum" sz="quarter" idx="12"/>
          </p:nvPr>
        </p:nvSpPr>
        <p:spPr>
          <a:xfrm>
            <a:off x="10353901" y="5969000"/>
            <a:ext cx="542697" cy="279400"/>
          </a:xfrm>
          <a:prstGeom prst="rect">
            <a:avLst/>
          </a:prstGeom>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a:prstGeom prst="rect">
            <a:avLst/>
          </a:prstGeo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a:prstGeom prst="rect">
            <a:avLst/>
          </a:prstGeom>
        </p:spPr>
        <p:txBody>
          <a:bodyPr anchor="ctr">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1293811" y="3031065"/>
            <a:ext cx="3718455" cy="2438404"/>
          </a:xfrm>
          <a:prstGeom prst="rect">
            <a:avLst/>
          </a:prstGeo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8677501" y="5969000"/>
            <a:ext cx="1600200" cy="279400"/>
          </a:xfrm>
          <a:prstGeom prst="rect">
            <a:avLst/>
          </a:prstGeom>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a:xfrm>
            <a:off x="1295401" y="5969000"/>
            <a:ext cx="7305900" cy="279400"/>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353901" y="5969000"/>
            <a:ext cx="542697" cy="279400"/>
          </a:xfrm>
          <a:prstGeom prst="rect">
            <a:avLst/>
          </a:prstGeom>
        </p:spPr>
        <p:txBody>
          <a:bodyPr/>
          <a:lstStyle/>
          <a:p>
            <a:fld id="{D57F1E4F-1CFF-5643-939E-217C01CDF565}" type="slidenum">
              <a:rPr lang="en-US" dirty="0"/>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a:prstGeom prst="rect">
            <a:avLst/>
          </a:prstGeo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a:prstGeom prst="rect">
            <a:avLst/>
          </a:prstGeo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8677501" y="5969000"/>
            <a:ext cx="1600200" cy="279400"/>
          </a:xfrm>
          <a:prstGeom prst="rect">
            <a:avLst/>
          </a:prstGeom>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a:xfrm>
            <a:off x="1295401" y="5969000"/>
            <a:ext cx="7305900" cy="279400"/>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353901" y="5969000"/>
            <a:ext cx="542697" cy="279400"/>
          </a:xfrm>
          <a:prstGeom prst="rect">
            <a:avLst/>
          </a:prstGeom>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a:prstGeom prst="rect">
            <a:avLst/>
          </a:prstGeo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a:prstGeom prst="rect">
            <a:avLst/>
          </a:prstGeo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8677501" y="5969000"/>
            <a:ext cx="1600200" cy="279400"/>
          </a:xfrm>
          <a:prstGeom prst="rect">
            <a:avLst/>
          </a:prstGeom>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a:xfrm>
            <a:off x="1295401" y="5969000"/>
            <a:ext cx="7305900" cy="279400"/>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353901" y="5969000"/>
            <a:ext cx="542697" cy="279400"/>
          </a:xfrm>
          <a:prstGeom prst="rect">
            <a:avLst/>
          </a:prstGeom>
        </p:spPr>
        <p:txBody>
          <a:bodyPr/>
          <a:lstStyle/>
          <a:p>
            <a:fld id="{D57F1E4F-1CFF-5643-939E-217C01CDF565}" type="slidenum">
              <a:rPr lang="en-US" dirty="0"/>
            </a:fld>
            <a:endParaRPr lang="en-US" dirty="0"/>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9" Type="http://schemas.openxmlformats.org/officeDocument/2006/relationships/theme" Target="../theme/theme1.xml"/><Relationship Id="rId28" Type="http://schemas.openxmlformats.org/officeDocument/2006/relationships/image" Target="../media/image1.png"/><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3428999"/>
            <a:ext cx="12192000" cy="342900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0" y="-1"/>
            <a:ext cx="12192000" cy="4102101"/>
          </a:xfrm>
          <a:prstGeom prst="rect">
            <a:avLst/>
          </a:prstGeom>
          <a:solidFill>
            <a:srgbClr val="029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8"/>
          <a:stretch>
            <a:fillRect/>
          </a:stretch>
        </p:blipFill>
        <p:spPr>
          <a:xfrm>
            <a:off x="182367" y="267950"/>
            <a:ext cx="11827265" cy="63221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mc:AlternateContent xmlns:mc="http://schemas.openxmlformats.org/markup-compatibility/2006">
    <mc:Choice xmlns:p14="http://schemas.microsoft.com/office/powerpoint/2010/main" Requires="p14">
      <p:transition p14:dur="0" advTm="3000"/>
    </mc:Choice>
    <mc:Fallback>
      <p:transition advTm="3000"/>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9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9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9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9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9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7.xml"/><Relationship Id="rId2" Type="http://schemas.microsoft.com/office/2007/relationships/hdphoto" Target="../media/image5.wdp"/><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9.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9.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9.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9.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9.xml"/><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9.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9.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9.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9.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9.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9.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9.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9.xml"/><Relationship Id="rId2" Type="http://schemas.openxmlformats.org/officeDocument/2006/relationships/image" Target="../media/image30.png"/><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9.xml"/><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9.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9.xml"/><Relationship Id="rId2" Type="http://schemas.openxmlformats.org/officeDocument/2006/relationships/image" Target="../media/image7.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9.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9.xml"/><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9.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9.xml"/><Relationship Id="rId1" Type="http://schemas.openxmlformats.org/officeDocument/2006/relationships/hyperlink" Target="https://www.infoq.cn/topic/bigdata" TargetMode="Externa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6.xml"/><Relationship Id="rId2" Type="http://schemas.microsoft.com/office/2007/relationships/hdphoto" Target="../media/image5.wdp"/><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9.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9.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9.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p:cNvPicPr>
            <a:picLocks noGrp="1" noChangeAspect="1"/>
          </p:cNvPicPr>
          <p:nvPr>
            <p:ph type="pic" sz="quarter" idx="10"/>
          </p:nvPr>
        </p:nvPicPr>
        <p:blipFill>
          <a:blip r:embed="rId1">
            <a:duotone>
              <a:schemeClr val="bg2">
                <a:shade val="45000"/>
                <a:satMod val="135000"/>
              </a:schemeClr>
              <a:prstClr val="white"/>
            </a:duoton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rcRect t="18085" b="18085"/>
          <a:stretch>
            <a:fillRect/>
          </a:stretch>
        </p:blipFill>
        <p:spPr/>
      </p:pic>
      <p:sp>
        <p:nvSpPr>
          <p:cNvPr id="4" name="矩形 3"/>
          <p:cNvSpPr/>
          <p:nvPr/>
        </p:nvSpPr>
        <p:spPr>
          <a:xfrm>
            <a:off x="571500" y="608012"/>
            <a:ext cx="11049000" cy="5641976"/>
          </a:xfrm>
          <a:prstGeom prst="rect">
            <a:avLst/>
          </a:prstGeom>
          <a:gradFill>
            <a:gsLst>
              <a:gs pos="0">
                <a:srgbClr val="FFFFFF"/>
              </a:gs>
              <a:gs pos="37000">
                <a:srgbClr val="FFFFFF">
                  <a:alpha val="77000"/>
                </a:srgbClr>
              </a:gs>
              <a:gs pos="70000">
                <a:srgbClr val="FFFFFF">
                  <a:alpha val="43000"/>
                </a:srgbClr>
              </a:gs>
              <a:gs pos="99000">
                <a:srgbClr val="FFFFFF"/>
              </a:gs>
            </a:gsLst>
            <a:lin ang="5400000" scaled="1"/>
          </a:gradFill>
          <a:ln>
            <a:noFill/>
          </a:ln>
          <a:effectLst>
            <a:outerShdw blurRad="2794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839913" y="1671241"/>
            <a:ext cx="2090420" cy="1014730"/>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6000" b="1" i="1" u="none" strike="noStrike" kern="1200" cap="none" spc="0" normalizeH="0" baseline="0" noProof="0" dirty="0">
                <a:ln>
                  <a:noFill/>
                </a:ln>
                <a:solidFill>
                  <a:srgbClr val="029676"/>
                </a:solidFill>
                <a:effectLst/>
                <a:uLnTx/>
                <a:uFillTx/>
                <a:cs typeface="+mn-ea"/>
                <a:sym typeface="+mn-lt"/>
              </a:rPr>
              <a:t>2021</a:t>
            </a:r>
            <a:endParaRPr kumimoji="0" lang="zh-CN" altLang="en-US" sz="6000" b="1" i="1" u="none" strike="noStrike" kern="1200" cap="none" spc="0" normalizeH="0" baseline="0" noProof="0" dirty="0">
              <a:ln>
                <a:noFill/>
              </a:ln>
              <a:solidFill>
                <a:srgbClr val="029676"/>
              </a:solidFill>
              <a:effectLst/>
              <a:uLnTx/>
              <a:uFillTx/>
              <a:cs typeface="+mn-ea"/>
              <a:sym typeface="+mn-lt"/>
            </a:endParaRPr>
          </a:p>
        </p:txBody>
      </p:sp>
      <p:sp>
        <p:nvSpPr>
          <p:cNvPr id="7" name="文本框 6"/>
          <p:cNvSpPr txBox="1"/>
          <p:nvPr/>
        </p:nvSpPr>
        <p:spPr>
          <a:xfrm>
            <a:off x="1319213" y="3013708"/>
            <a:ext cx="7505700" cy="156845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b="1" dirty="0">
                <a:solidFill>
                  <a:schemeClr val="tx1">
                    <a:lumMod val="75000"/>
                    <a:lumOff val="25000"/>
                  </a:schemeClr>
                </a:solidFill>
                <a:cs typeface="+mn-ea"/>
                <a:sym typeface="+mn-lt"/>
              </a:rPr>
              <a:t>   </a:t>
            </a:r>
            <a:r>
              <a:rPr lang="zh-CN" altLang="en-US" sz="4800" b="1" dirty="0">
                <a:solidFill>
                  <a:schemeClr val="tx1">
                    <a:lumMod val="75000"/>
                    <a:lumOff val="25000"/>
                  </a:schemeClr>
                </a:solidFill>
                <a:cs typeface="+mn-ea"/>
                <a:sym typeface="+mn-lt"/>
              </a:rPr>
              <a:t>浅谈如何搭建神经网络</a:t>
            </a:r>
            <a:endParaRPr lang="zh-CN" altLang="en-US" sz="4800" b="1" dirty="0">
              <a:solidFill>
                <a:schemeClr val="tx1">
                  <a:lumMod val="75000"/>
                  <a:lumOff val="25000"/>
                </a:schemeClr>
              </a:solidFill>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dirty="0">
                <a:solidFill>
                  <a:schemeClr val="tx1">
                    <a:lumMod val="75000"/>
                    <a:lumOff val="25000"/>
                  </a:schemeClr>
                </a:solidFill>
                <a:cs typeface="+mn-ea"/>
                <a:sym typeface="+mn-lt"/>
              </a:rPr>
              <a:t>（附带其他方向开发路径）</a:t>
            </a:r>
            <a:endParaRPr lang="zh-CN" altLang="en-US" sz="4800" b="1" dirty="0">
              <a:solidFill>
                <a:schemeClr val="tx1">
                  <a:lumMod val="75000"/>
                  <a:lumOff val="25000"/>
                </a:schemeClr>
              </a:solidFill>
              <a:cs typeface="+mn-ea"/>
              <a:sym typeface="+mn-lt"/>
            </a:endParaRPr>
          </a:p>
        </p:txBody>
      </p:sp>
      <p:sp>
        <p:nvSpPr>
          <p:cNvPr id="14" name="椭圆 8"/>
          <p:cNvSpPr/>
          <p:nvPr/>
        </p:nvSpPr>
        <p:spPr>
          <a:xfrm>
            <a:off x="10185400" y="1191349"/>
            <a:ext cx="774699" cy="728799"/>
          </a:xfrm>
          <a:custGeom>
            <a:avLst/>
            <a:gdLst>
              <a:gd name="connsiteX0" fmla="*/ 407966 w 605028"/>
              <a:gd name="connsiteY0" fmla="*/ 148964 h 569181"/>
              <a:gd name="connsiteX1" fmla="*/ 449124 w 605028"/>
              <a:gd name="connsiteY1" fmla="*/ 148964 h 569181"/>
              <a:gd name="connsiteX2" fmla="*/ 450128 w 605028"/>
              <a:gd name="connsiteY2" fmla="*/ 148964 h 569181"/>
              <a:gd name="connsiteX3" fmla="*/ 450702 w 605028"/>
              <a:gd name="connsiteY3" fmla="*/ 149107 h 569181"/>
              <a:gd name="connsiteX4" fmla="*/ 451132 w 605028"/>
              <a:gd name="connsiteY4" fmla="*/ 149107 h 569181"/>
              <a:gd name="connsiteX5" fmla="*/ 451706 w 605028"/>
              <a:gd name="connsiteY5" fmla="*/ 149251 h 569181"/>
              <a:gd name="connsiteX6" fmla="*/ 452136 w 605028"/>
              <a:gd name="connsiteY6" fmla="*/ 149394 h 569181"/>
              <a:gd name="connsiteX7" fmla="*/ 452710 w 605028"/>
              <a:gd name="connsiteY7" fmla="*/ 149537 h 569181"/>
              <a:gd name="connsiteX8" fmla="*/ 453140 w 605028"/>
              <a:gd name="connsiteY8" fmla="*/ 149680 h 569181"/>
              <a:gd name="connsiteX9" fmla="*/ 453570 w 605028"/>
              <a:gd name="connsiteY9" fmla="*/ 149967 h 569181"/>
              <a:gd name="connsiteX10" fmla="*/ 454144 w 605028"/>
              <a:gd name="connsiteY10" fmla="*/ 150110 h 569181"/>
              <a:gd name="connsiteX11" fmla="*/ 454574 w 605028"/>
              <a:gd name="connsiteY11" fmla="*/ 150396 h 569181"/>
              <a:gd name="connsiteX12" fmla="*/ 455004 w 605028"/>
              <a:gd name="connsiteY12" fmla="*/ 150682 h 569181"/>
              <a:gd name="connsiteX13" fmla="*/ 455434 w 605028"/>
              <a:gd name="connsiteY13" fmla="*/ 150969 h 569181"/>
              <a:gd name="connsiteX14" fmla="*/ 455865 w 605028"/>
              <a:gd name="connsiteY14" fmla="*/ 151255 h 569181"/>
              <a:gd name="connsiteX15" fmla="*/ 456582 w 605028"/>
              <a:gd name="connsiteY15" fmla="*/ 151971 h 569181"/>
              <a:gd name="connsiteX16" fmla="*/ 457299 w 605028"/>
              <a:gd name="connsiteY16" fmla="*/ 152830 h 569181"/>
              <a:gd name="connsiteX17" fmla="*/ 457585 w 605028"/>
              <a:gd name="connsiteY17" fmla="*/ 153117 h 569181"/>
              <a:gd name="connsiteX18" fmla="*/ 457872 w 605028"/>
              <a:gd name="connsiteY18" fmla="*/ 153546 h 569181"/>
              <a:gd name="connsiteX19" fmla="*/ 458159 w 605028"/>
              <a:gd name="connsiteY19" fmla="*/ 153976 h 569181"/>
              <a:gd name="connsiteX20" fmla="*/ 458446 w 605028"/>
              <a:gd name="connsiteY20" fmla="*/ 154549 h 569181"/>
              <a:gd name="connsiteX21" fmla="*/ 458589 w 605028"/>
              <a:gd name="connsiteY21" fmla="*/ 154978 h 569181"/>
              <a:gd name="connsiteX22" fmla="*/ 458876 w 605028"/>
              <a:gd name="connsiteY22" fmla="*/ 155408 h 569181"/>
              <a:gd name="connsiteX23" fmla="*/ 459020 w 605028"/>
              <a:gd name="connsiteY23" fmla="*/ 155837 h 569181"/>
              <a:gd name="connsiteX24" fmla="*/ 459163 w 605028"/>
              <a:gd name="connsiteY24" fmla="*/ 156410 h 569181"/>
              <a:gd name="connsiteX25" fmla="*/ 459306 w 605028"/>
              <a:gd name="connsiteY25" fmla="*/ 156840 h 569181"/>
              <a:gd name="connsiteX26" fmla="*/ 459450 w 605028"/>
              <a:gd name="connsiteY26" fmla="*/ 157412 h 569181"/>
              <a:gd name="connsiteX27" fmla="*/ 459593 w 605028"/>
              <a:gd name="connsiteY27" fmla="*/ 157985 h 569181"/>
              <a:gd name="connsiteX28" fmla="*/ 459593 w 605028"/>
              <a:gd name="connsiteY28" fmla="*/ 158415 h 569181"/>
              <a:gd name="connsiteX29" fmla="*/ 459593 w 605028"/>
              <a:gd name="connsiteY29" fmla="*/ 159417 h 569181"/>
              <a:gd name="connsiteX30" fmla="*/ 459593 w 605028"/>
              <a:gd name="connsiteY30" fmla="*/ 200511 h 569181"/>
              <a:gd name="connsiteX31" fmla="*/ 449124 w 605028"/>
              <a:gd name="connsiteY31" fmla="*/ 210964 h 569181"/>
              <a:gd name="connsiteX32" fmla="*/ 438655 w 605028"/>
              <a:gd name="connsiteY32" fmla="*/ 200511 h 569181"/>
              <a:gd name="connsiteX33" fmla="*/ 438655 w 605028"/>
              <a:gd name="connsiteY33" fmla="*/ 184761 h 569181"/>
              <a:gd name="connsiteX34" fmla="*/ 339272 w 605028"/>
              <a:gd name="connsiteY34" fmla="*/ 283989 h 569181"/>
              <a:gd name="connsiteX35" fmla="*/ 331815 w 605028"/>
              <a:gd name="connsiteY35" fmla="*/ 286996 h 569181"/>
              <a:gd name="connsiteX36" fmla="*/ 324357 w 605028"/>
              <a:gd name="connsiteY36" fmla="*/ 283989 h 569181"/>
              <a:gd name="connsiteX37" fmla="*/ 273160 w 605028"/>
              <a:gd name="connsiteY37" fmla="*/ 232872 h 569181"/>
              <a:gd name="connsiteX38" fmla="*/ 163307 w 605028"/>
              <a:gd name="connsiteY38" fmla="*/ 342552 h 569181"/>
              <a:gd name="connsiteX39" fmla="*/ 155850 w 605028"/>
              <a:gd name="connsiteY39" fmla="*/ 345559 h 569181"/>
              <a:gd name="connsiteX40" fmla="*/ 148393 w 605028"/>
              <a:gd name="connsiteY40" fmla="*/ 342552 h 569181"/>
              <a:gd name="connsiteX41" fmla="*/ 148393 w 605028"/>
              <a:gd name="connsiteY41" fmla="*/ 327661 h 569181"/>
              <a:gd name="connsiteX42" fmla="*/ 265702 w 605028"/>
              <a:gd name="connsiteY42" fmla="*/ 210534 h 569181"/>
              <a:gd name="connsiteX43" fmla="*/ 272156 w 605028"/>
              <a:gd name="connsiteY43" fmla="*/ 207528 h 569181"/>
              <a:gd name="connsiteX44" fmla="*/ 273160 w 605028"/>
              <a:gd name="connsiteY44" fmla="*/ 207528 h 569181"/>
              <a:gd name="connsiteX45" fmla="*/ 274164 w 605028"/>
              <a:gd name="connsiteY45" fmla="*/ 207528 h 569181"/>
              <a:gd name="connsiteX46" fmla="*/ 280617 w 605028"/>
              <a:gd name="connsiteY46" fmla="*/ 210534 h 569181"/>
              <a:gd name="connsiteX47" fmla="*/ 331815 w 605028"/>
              <a:gd name="connsiteY47" fmla="*/ 261652 h 569181"/>
              <a:gd name="connsiteX48" fmla="*/ 423741 w 605028"/>
              <a:gd name="connsiteY48" fmla="*/ 169869 h 569181"/>
              <a:gd name="connsiteX49" fmla="*/ 407966 w 605028"/>
              <a:gd name="connsiteY49" fmla="*/ 169869 h 569181"/>
              <a:gd name="connsiteX50" fmla="*/ 397497 w 605028"/>
              <a:gd name="connsiteY50" fmla="*/ 159417 h 569181"/>
              <a:gd name="connsiteX51" fmla="*/ 407966 w 605028"/>
              <a:gd name="connsiteY51" fmla="*/ 148964 h 569181"/>
              <a:gd name="connsiteX52" fmla="*/ 94074 w 605028"/>
              <a:gd name="connsiteY52" fmla="*/ 93909 h 569181"/>
              <a:gd name="connsiteX53" fmla="*/ 94074 w 605028"/>
              <a:gd name="connsiteY53" fmla="*/ 400689 h 569181"/>
              <a:gd name="connsiteX54" fmla="*/ 510954 w 605028"/>
              <a:gd name="connsiteY54" fmla="*/ 400689 h 569181"/>
              <a:gd name="connsiteX55" fmla="*/ 510954 w 605028"/>
              <a:gd name="connsiteY55" fmla="*/ 93909 h 569181"/>
              <a:gd name="connsiteX56" fmla="*/ 302586 w 605028"/>
              <a:gd name="connsiteY56" fmla="*/ 93909 h 569181"/>
              <a:gd name="connsiteX57" fmla="*/ 302586 w 605028"/>
              <a:gd name="connsiteY57" fmla="*/ 0 h 569181"/>
              <a:gd name="connsiteX58" fmla="*/ 313055 w 605028"/>
              <a:gd name="connsiteY58" fmla="*/ 10450 h 569181"/>
              <a:gd name="connsiteX59" fmla="*/ 313055 w 605028"/>
              <a:gd name="connsiteY59" fmla="*/ 72865 h 569181"/>
              <a:gd name="connsiteX60" fmla="*/ 521566 w 605028"/>
              <a:gd name="connsiteY60" fmla="*/ 72865 h 569181"/>
              <a:gd name="connsiteX61" fmla="*/ 594560 w 605028"/>
              <a:gd name="connsiteY61" fmla="*/ 72865 h 569181"/>
              <a:gd name="connsiteX62" fmla="*/ 605028 w 605028"/>
              <a:gd name="connsiteY62" fmla="*/ 83315 h 569181"/>
              <a:gd name="connsiteX63" fmla="*/ 594560 w 605028"/>
              <a:gd name="connsiteY63" fmla="*/ 93909 h 569181"/>
              <a:gd name="connsiteX64" fmla="*/ 532035 w 605028"/>
              <a:gd name="connsiteY64" fmla="*/ 93909 h 569181"/>
              <a:gd name="connsiteX65" fmla="*/ 532035 w 605028"/>
              <a:gd name="connsiteY65" fmla="*/ 411282 h 569181"/>
              <a:gd name="connsiteX66" fmla="*/ 521566 w 605028"/>
              <a:gd name="connsiteY66" fmla="*/ 421732 h 569181"/>
              <a:gd name="connsiteX67" fmla="*/ 327969 w 605028"/>
              <a:gd name="connsiteY67" fmla="*/ 421732 h 569181"/>
              <a:gd name="connsiteX68" fmla="*/ 457607 w 605028"/>
              <a:gd name="connsiteY68" fmla="*/ 551144 h 569181"/>
              <a:gd name="connsiteX69" fmla="*/ 457607 w 605028"/>
              <a:gd name="connsiteY69" fmla="*/ 566032 h 569181"/>
              <a:gd name="connsiteX70" fmla="*/ 450150 w 605028"/>
              <a:gd name="connsiteY70" fmla="*/ 569181 h 569181"/>
              <a:gd name="connsiteX71" fmla="*/ 442693 w 605028"/>
              <a:gd name="connsiteY71" fmla="*/ 566032 h 569181"/>
              <a:gd name="connsiteX72" fmla="*/ 313055 w 605028"/>
              <a:gd name="connsiteY72" fmla="*/ 436620 h 569181"/>
              <a:gd name="connsiteX73" fmla="*/ 313055 w 605028"/>
              <a:gd name="connsiteY73" fmla="*/ 557013 h 569181"/>
              <a:gd name="connsiteX74" fmla="*/ 302586 w 605028"/>
              <a:gd name="connsiteY74" fmla="*/ 567463 h 569181"/>
              <a:gd name="connsiteX75" fmla="*/ 291974 w 605028"/>
              <a:gd name="connsiteY75" fmla="*/ 557013 h 569181"/>
              <a:gd name="connsiteX76" fmla="*/ 291974 w 605028"/>
              <a:gd name="connsiteY76" fmla="*/ 436620 h 569181"/>
              <a:gd name="connsiteX77" fmla="*/ 163913 w 605028"/>
              <a:gd name="connsiteY77" fmla="*/ 564600 h 569181"/>
              <a:gd name="connsiteX78" fmla="*/ 156456 w 605028"/>
              <a:gd name="connsiteY78" fmla="*/ 567607 h 569181"/>
              <a:gd name="connsiteX79" fmla="*/ 148999 w 605028"/>
              <a:gd name="connsiteY79" fmla="*/ 564600 h 569181"/>
              <a:gd name="connsiteX80" fmla="*/ 148999 w 605028"/>
              <a:gd name="connsiteY80" fmla="*/ 549712 h 569181"/>
              <a:gd name="connsiteX81" fmla="*/ 277203 w 605028"/>
              <a:gd name="connsiteY81" fmla="*/ 421732 h 569181"/>
              <a:gd name="connsiteX82" fmla="*/ 83462 w 605028"/>
              <a:gd name="connsiteY82" fmla="*/ 421732 h 569181"/>
              <a:gd name="connsiteX83" fmla="*/ 72993 w 605028"/>
              <a:gd name="connsiteY83" fmla="*/ 411282 h 569181"/>
              <a:gd name="connsiteX84" fmla="*/ 72993 w 605028"/>
              <a:gd name="connsiteY84" fmla="*/ 93909 h 569181"/>
              <a:gd name="connsiteX85" fmla="*/ 10468 w 605028"/>
              <a:gd name="connsiteY85" fmla="*/ 93909 h 569181"/>
              <a:gd name="connsiteX86" fmla="*/ 0 w 605028"/>
              <a:gd name="connsiteY86" fmla="*/ 83315 h 569181"/>
              <a:gd name="connsiteX87" fmla="*/ 10468 w 605028"/>
              <a:gd name="connsiteY87" fmla="*/ 72865 h 569181"/>
              <a:gd name="connsiteX88" fmla="*/ 83462 w 605028"/>
              <a:gd name="connsiteY88" fmla="*/ 72865 h 569181"/>
              <a:gd name="connsiteX89" fmla="*/ 291974 w 605028"/>
              <a:gd name="connsiteY89" fmla="*/ 72865 h 569181"/>
              <a:gd name="connsiteX90" fmla="*/ 291974 w 605028"/>
              <a:gd name="connsiteY90" fmla="*/ 10450 h 569181"/>
              <a:gd name="connsiteX91" fmla="*/ 302586 w 605028"/>
              <a:gd name="connsiteY91" fmla="*/ 0 h 56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5028" h="569181">
                <a:moveTo>
                  <a:pt x="407966" y="148964"/>
                </a:moveTo>
                <a:lnTo>
                  <a:pt x="449124" y="148964"/>
                </a:lnTo>
                <a:cubicBezTo>
                  <a:pt x="449555" y="148964"/>
                  <a:pt x="449841" y="148964"/>
                  <a:pt x="450128" y="148964"/>
                </a:cubicBezTo>
                <a:cubicBezTo>
                  <a:pt x="450272" y="148964"/>
                  <a:pt x="450415" y="148964"/>
                  <a:pt x="450702" y="149107"/>
                </a:cubicBezTo>
                <a:cubicBezTo>
                  <a:pt x="450845" y="149107"/>
                  <a:pt x="450989" y="149107"/>
                  <a:pt x="451132" y="149107"/>
                </a:cubicBezTo>
                <a:cubicBezTo>
                  <a:pt x="451419" y="149107"/>
                  <a:pt x="451562" y="149251"/>
                  <a:pt x="451706" y="149251"/>
                </a:cubicBezTo>
                <a:cubicBezTo>
                  <a:pt x="451849" y="149251"/>
                  <a:pt x="451992" y="149394"/>
                  <a:pt x="452136" y="149394"/>
                </a:cubicBezTo>
                <a:cubicBezTo>
                  <a:pt x="452423" y="149394"/>
                  <a:pt x="452566" y="149537"/>
                  <a:pt x="452710" y="149537"/>
                </a:cubicBezTo>
                <a:cubicBezTo>
                  <a:pt x="452853" y="149537"/>
                  <a:pt x="452996" y="149680"/>
                  <a:pt x="453140" y="149680"/>
                </a:cubicBezTo>
                <a:cubicBezTo>
                  <a:pt x="453283" y="149823"/>
                  <a:pt x="453427" y="149823"/>
                  <a:pt x="453570" y="149967"/>
                </a:cubicBezTo>
                <a:cubicBezTo>
                  <a:pt x="453713" y="149967"/>
                  <a:pt x="454000" y="150110"/>
                  <a:pt x="454144" y="150110"/>
                </a:cubicBezTo>
                <a:cubicBezTo>
                  <a:pt x="454287" y="150253"/>
                  <a:pt x="454430" y="150396"/>
                  <a:pt x="454574" y="150396"/>
                </a:cubicBezTo>
                <a:cubicBezTo>
                  <a:pt x="454717" y="150539"/>
                  <a:pt x="454861" y="150539"/>
                  <a:pt x="455004" y="150682"/>
                </a:cubicBezTo>
                <a:cubicBezTo>
                  <a:pt x="455148" y="150826"/>
                  <a:pt x="455291" y="150969"/>
                  <a:pt x="455434" y="150969"/>
                </a:cubicBezTo>
                <a:cubicBezTo>
                  <a:pt x="455578" y="151112"/>
                  <a:pt x="455721" y="151255"/>
                  <a:pt x="455865" y="151255"/>
                </a:cubicBezTo>
                <a:cubicBezTo>
                  <a:pt x="456008" y="151542"/>
                  <a:pt x="456295" y="151685"/>
                  <a:pt x="456582" y="151971"/>
                </a:cubicBezTo>
                <a:cubicBezTo>
                  <a:pt x="456868" y="152258"/>
                  <a:pt x="457012" y="152544"/>
                  <a:pt x="457299" y="152830"/>
                </a:cubicBezTo>
                <a:cubicBezTo>
                  <a:pt x="457299" y="152830"/>
                  <a:pt x="457442" y="152973"/>
                  <a:pt x="457585" y="153117"/>
                </a:cubicBezTo>
                <a:cubicBezTo>
                  <a:pt x="457585" y="153260"/>
                  <a:pt x="457729" y="153403"/>
                  <a:pt x="457872" y="153546"/>
                </a:cubicBezTo>
                <a:cubicBezTo>
                  <a:pt x="458016" y="153689"/>
                  <a:pt x="458016" y="153833"/>
                  <a:pt x="458159" y="153976"/>
                </a:cubicBezTo>
                <a:cubicBezTo>
                  <a:pt x="458303" y="154262"/>
                  <a:pt x="458303" y="154262"/>
                  <a:pt x="458446" y="154549"/>
                </a:cubicBezTo>
                <a:cubicBezTo>
                  <a:pt x="458446" y="154692"/>
                  <a:pt x="458589" y="154835"/>
                  <a:pt x="458589" y="154978"/>
                </a:cubicBezTo>
                <a:cubicBezTo>
                  <a:pt x="458733" y="155121"/>
                  <a:pt x="458733" y="155264"/>
                  <a:pt x="458876" y="155408"/>
                </a:cubicBezTo>
                <a:cubicBezTo>
                  <a:pt x="458876" y="155551"/>
                  <a:pt x="459020" y="155694"/>
                  <a:pt x="459020" y="155837"/>
                </a:cubicBezTo>
                <a:cubicBezTo>
                  <a:pt x="459020" y="155980"/>
                  <a:pt x="459163" y="156267"/>
                  <a:pt x="459163" y="156410"/>
                </a:cubicBezTo>
                <a:cubicBezTo>
                  <a:pt x="459306" y="156553"/>
                  <a:pt x="459306" y="156696"/>
                  <a:pt x="459306" y="156840"/>
                </a:cubicBezTo>
                <a:cubicBezTo>
                  <a:pt x="459306" y="156983"/>
                  <a:pt x="459450" y="157269"/>
                  <a:pt x="459450" y="157412"/>
                </a:cubicBezTo>
                <a:cubicBezTo>
                  <a:pt x="459450" y="157555"/>
                  <a:pt x="459450" y="157699"/>
                  <a:pt x="459593" y="157985"/>
                </a:cubicBezTo>
                <a:cubicBezTo>
                  <a:pt x="459593" y="158128"/>
                  <a:pt x="459593" y="158271"/>
                  <a:pt x="459593" y="158415"/>
                </a:cubicBezTo>
                <a:cubicBezTo>
                  <a:pt x="459593" y="158701"/>
                  <a:pt x="459593" y="159130"/>
                  <a:pt x="459593" y="159417"/>
                </a:cubicBezTo>
                <a:lnTo>
                  <a:pt x="459593" y="200511"/>
                </a:lnTo>
                <a:cubicBezTo>
                  <a:pt x="459593" y="206239"/>
                  <a:pt x="455004" y="210964"/>
                  <a:pt x="449124" y="210964"/>
                </a:cubicBezTo>
                <a:cubicBezTo>
                  <a:pt x="443244" y="210964"/>
                  <a:pt x="438655" y="206239"/>
                  <a:pt x="438655" y="200511"/>
                </a:cubicBezTo>
                <a:lnTo>
                  <a:pt x="438655" y="184761"/>
                </a:lnTo>
                <a:lnTo>
                  <a:pt x="339272" y="283989"/>
                </a:lnTo>
                <a:cubicBezTo>
                  <a:pt x="337264" y="285994"/>
                  <a:pt x="334539" y="286996"/>
                  <a:pt x="331815" y="286996"/>
                </a:cubicBezTo>
                <a:cubicBezTo>
                  <a:pt x="329090" y="286996"/>
                  <a:pt x="326508" y="285994"/>
                  <a:pt x="324357" y="283989"/>
                </a:cubicBezTo>
                <a:lnTo>
                  <a:pt x="273160" y="232872"/>
                </a:lnTo>
                <a:lnTo>
                  <a:pt x="163307" y="342552"/>
                </a:lnTo>
                <a:cubicBezTo>
                  <a:pt x="161300" y="344557"/>
                  <a:pt x="158575" y="345559"/>
                  <a:pt x="155850" y="345559"/>
                </a:cubicBezTo>
                <a:cubicBezTo>
                  <a:pt x="153125" y="345559"/>
                  <a:pt x="150544" y="344557"/>
                  <a:pt x="148393" y="342552"/>
                </a:cubicBezTo>
                <a:cubicBezTo>
                  <a:pt x="144377" y="338400"/>
                  <a:pt x="144377" y="331813"/>
                  <a:pt x="148393" y="327661"/>
                </a:cubicBezTo>
                <a:lnTo>
                  <a:pt x="265702" y="210534"/>
                </a:lnTo>
                <a:cubicBezTo>
                  <a:pt x="267567" y="208816"/>
                  <a:pt x="269861" y="207814"/>
                  <a:pt x="272156" y="207528"/>
                </a:cubicBezTo>
                <a:cubicBezTo>
                  <a:pt x="272443" y="207528"/>
                  <a:pt x="272873" y="207528"/>
                  <a:pt x="273160" y="207528"/>
                </a:cubicBezTo>
                <a:cubicBezTo>
                  <a:pt x="273447" y="207528"/>
                  <a:pt x="273877" y="207528"/>
                  <a:pt x="274164" y="207528"/>
                </a:cubicBezTo>
                <a:cubicBezTo>
                  <a:pt x="276602" y="207814"/>
                  <a:pt x="278753" y="208816"/>
                  <a:pt x="280617" y="210534"/>
                </a:cubicBezTo>
                <a:lnTo>
                  <a:pt x="331815" y="261652"/>
                </a:lnTo>
                <a:lnTo>
                  <a:pt x="423741" y="169869"/>
                </a:lnTo>
                <a:lnTo>
                  <a:pt x="407966" y="169869"/>
                </a:lnTo>
                <a:cubicBezTo>
                  <a:pt x="402229" y="169869"/>
                  <a:pt x="397497" y="165288"/>
                  <a:pt x="397497" y="159417"/>
                </a:cubicBezTo>
                <a:cubicBezTo>
                  <a:pt x="397497" y="153689"/>
                  <a:pt x="402229" y="148964"/>
                  <a:pt x="407966" y="148964"/>
                </a:cubicBezTo>
                <a:close/>
                <a:moveTo>
                  <a:pt x="94074" y="93909"/>
                </a:moveTo>
                <a:lnTo>
                  <a:pt x="94074" y="400689"/>
                </a:lnTo>
                <a:lnTo>
                  <a:pt x="510954" y="400689"/>
                </a:lnTo>
                <a:lnTo>
                  <a:pt x="510954" y="93909"/>
                </a:lnTo>
                <a:lnTo>
                  <a:pt x="302586" y="93909"/>
                </a:lnTo>
                <a:close/>
                <a:moveTo>
                  <a:pt x="302586" y="0"/>
                </a:moveTo>
                <a:cubicBezTo>
                  <a:pt x="308322" y="0"/>
                  <a:pt x="313055" y="4581"/>
                  <a:pt x="313055" y="10450"/>
                </a:cubicBezTo>
                <a:lnTo>
                  <a:pt x="313055" y="72865"/>
                </a:lnTo>
                <a:lnTo>
                  <a:pt x="521566" y="72865"/>
                </a:lnTo>
                <a:lnTo>
                  <a:pt x="594560" y="72865"/>
                </a:lnTo>
                <a:cubicBezTo>
                  <a:pt x="600296" y="72865"/>
                  <a:pt x="605028" y="77589"/>
                  <a:pt x="605028" y="83315"/>
                </a:cubicBezTo>
                <a:cubicBezTo>
                  <a:pt x="605028" y="89185"/>
                  <a:pt x="600296" y="93909"/>
                  <a:pt x="594560" y="93909"/>
                </a:cubicBezTo>
                <a:lnTo>
                  <a:pt x="532035" y="93909"/>
                </a:lnTo>
                <a:lnTo>
                  <a:pt x="532035" y="411282"/>
                </a:lnTo>
                <a:cubicBezTo>
                  <a:pt x="532035" y="417008"/>
                  <a:pt x="527302" y="421732"/>
                  <a:pt x="521566" y="421732"/>
                </a:cubicBezTo>
                <a:lnTo>
                  <a:pt x="327969" y="421732"/>
                </a:lnTo>
                <a:lnTo>
                  <a:pt x="457607" y="551144"/>
                </a:lnTo>
                <a:cubicBezTo>
                  <a:pt x="461623" y="555295"/>
                  <a:pt x="461623" y="561880"/>
                  <a:pt x="457607" y="566032"/>
                </a:cubicBezTo>
                <a:cubicBezTo>
                  <a:pt x="455456" y="568036"/>
                  <a:pt x="452875" y="569181"/>
                  <a:pt x="450150" y="569181"/>
                </a:cubicBezTo>
                <a:cubicBezTo>
                  <a:pt x="447426" y="569181"/>
                  <a:pt x="444701" y="568036"/>
                  <a:pt x="442693" y="566032"/>
                </a:cubicBezTo>
                <a:lnTo>
                  <a:pt x="313055" y="436620"/>
                </a:lnTo>
                <a:lnTo>
                  <a:pt x="313055" y="557013"/>
                </a:lnTo>
                <a:cubicBezTo>
                  <a:pt x="313055" y="562882"/>
                  <a:pt x="308322" y="567463"/>
                  <a:pt x="302586" y="567463"/>
                </a:cubicBezTo>
                <a:cubicBezTo>
                  <a:pt x="296706" y="567463"/>
                  <a:pt x="291974" y="562882"/>
                  <a:pt x="291974" y="557013"/>
                </a:cubicBezTo>
                <a:lnTo>
                  <a:pt x="291974" y="436620"/>
                </a:lnTo>
                <a:lnTo>
                  <a:pt x="163913" y="564600"/>
                </a:lnTo>
                <a:cubicBezTo>
                  <a:pt x="161762" y="566604"/>
                  <a:pt x="159180" y="567607"/>
                  <a:pt x="156456" y="567607"/>
                </a:cubicBezTo>
                <a:cubicBezTo>
                  <a:pt x="153731" y="567607"/>
                  <a:pt x="151006" y="566604"/>
                  <a:pt x="148999" y="564600"/>
                </a:cubicBezTo>
                <a:cubicBezTo>
                  <a:pt x="144840" y="560449"/>
                  <a:pt x="144840" y="553721"/>
                  <a:pt x="148999" y="549712"/>
                </a:cubicBezTo>
                <a:lnTo>
                  <a:pt x="277203" y="421732"/>
                </a:lnTo>
                <a:lnTo>
                  <a:pt x="83462" y="421732"/>
                </a:lnTo>
                <a:cubicBezTo>
                  <a:pt x="77726" y="421732"/>
                  <a:pt x="72993" y="417008"/>
                  <a:pt x="72993" y="411282"/>
                </a:cubicBezTo>
                <a:lnTo>
                  <a:pt x="72993" y="93909"/>
                </a:lnTo>
                <a:lnTo>
                  <a:pt x="10468" y="93909"/>
                </a:lnTo>
                <a:cubicBezTo>
                  <a:pt x="4732" y="93909"/>
                  <a:pt x="0" y="89185"/>
                  <a:pt x="0" y="83315"/>
                </a:cubicBezTo>
                <a:cubicBezTo>
                  <a:pt x="0" y="77589"/>
                  <a:pt x="4732" y="72865"/>
                  <a:pt x="10468" y="72865"/>
                </a:cubicBezTo>
                <a:lnTo>
                  <a:pt x="83462" y="72865"/>
                </a:lnTo>
                <a:lnTo>
                  <a:pt x="291974" y="72865"/>
                </a:lnTo>
                <a:lnTo>
                  <a:pt x="291974" y="10450"/>
                </a:lnTo>
                <a:cubicBezTo>
                  <a:pt x="291974" y="4581"/>
                  <a:pt x="296706" y="0"/>
                  <a:pt x="302586" y="0"/>
                </a:cubicBezTo>
                <a:close/>
              </a:path>
            </a:pathLst>
          </a:custGeom>
          <a:solidFill>
            <a:srgbClr val="02967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7081520" cy="661670"/>
            <a:chOff x="874713" y="609042"/>
            <a:chExt cx="7081520" cy="661670"/>
          </a:xfrm>
        </p:grpSpPr>
        <p:sp>
          <p:nvSpPr>
            <p:cNvPr id="38" name="文本框 37"/>
            <p:cNvSpPr txBox="1"/>
            <p:nvPr/>
          </p:nvSpPr>
          <p:spPr>
            <a:xfrm>
              <a:off x="874713" y="748742"/>
              <a:ext cx="7081520"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ResNet</a:t>
              </a:r>
              <a:endParaRPr lang="en-US" altLang="zh-CN"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Users/luxiebin/Desktop/截屏2020-11-11 下午2.44.47.png截屏2020-11-11 下午2.44.47"/>
          <p:cNvPicPr>
            <a:picLocks noChangeAspect="1"/>
          </p:cNvPicPr>
          <p:nvPr/>
        </p:nvPicPr>
        <p:blipFill>
          <a:blip r:embed="rId1"/>
          <a:srcRect/>
          <a:stretch>
            <a:fillRect/>
          </a:stretch>
        </p:blipFill>
        <p:spPr>
          <a:xfrm>
            <a:off x="946150" y="1293813"/>
            <a:ext cx="9902190" cy="1569085"/>
          </a:xfrm>
          <a:prstGeom prst="rect">
            <a:avLst/>
          </a:prstGeom>
        </p:spPr>
      </p:pic>
      <p:pic>
        <p:nvPicPr>
          <p:cNvPr id="3" name="图片 2" descr="/Users/luxiebin/Desktop/截屏2020-11-11 下午2.45.20.png截屏2020-11-11 下午2.45.20"/>
          <p:cNvPicPr>
            <a:picLocks noChangeAspect="1"/>
          </p:cNvPicPr>
          <p:nvPr/>
        </p:nvPicPr>
        <p:blipFill>
          <a:blip r:embed="rId2"/>
          <a:srcRect/>
          <a:stretch>
            <a:fillRect/>
          </a:stretch>
        </p:blipFill>
        <p:spPr>
          <a:xfrm>
            <a:off x="862965" y="2614295"/>
            <a:ext cx="10251440" cy="29419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7081520" cy="661670"/>
            <a:chOff x="874713" y="609042"/>
            <a:chExt cx="7081520" cy="661670"/>
          </a:xfrm>
        </p:grpSpPr>
        <p:sp>
          <p:nvSpPr>
            <p:cNvPr id="38" name="文本框 37"/>
            <p:cNvSpPr txBox="1"/>
            <p:nvPr/>
          </p:nvSpPr>
          <p:spPr>
            <a:xfrm>
              <a:off x="874713" y="748742"/>
              <a:ext cx="7081520"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ResNet</a:t>
              </a:r>
              <a:r>
                <a:rPr lang="zh-CN" altLang="en-US" sz="2800" b="1" dirty="0">
                  <a:solidFill>
                    <a:schemeClr val="tx1">
                      <a:lumMod val="75000"/>
                      <a:lumOff val="25000"/>
                    </a:schemeClr>
                  </a:solidFill>
                  <a:cs typeface="+mn-ea"/>
                  <a:sym typeface="+mn-lt"/>
                </a:rPr>
                <a:t>中的</a:t>
              </a:r>
              <a:r>
                <a:rPr lang="en-US" altLang="zh-CN" sz="2800" b="1" dirty="0">
                  <a:solidFill>
                    <a:schemeClr val="tx1">
                      <a:lumMod val="75000"/>
                      <a:lumOff val="25000"/>
                    </a:schemeClr>
                  </a:solidFill>
                  <a:cs typeface="+mn-ea"/>
                  <a:sym typeface="+mn-lt"/>
                </a:rPr>
                <a:t>Bottleneck</a:t>
              </a:r>
              <a:r>
                <a:rPr lang="zh-CN" altLang="en-US" sz="2800" b="1" dirty="0">
                  <a:solidFill>
                    <a:schemeClr val="tx1">
                      <a:lumMod val="75000"/>
                      <a:lumOff val="25000"/>
                    </a:schemeClr>
                  </a:solidFill>
                  <a:cs typeface="+mn-ea"/>
                  <a:sym typeface="+mn-lt"/>
                </a:rPr>
                <a:t>与恒等映射</a:t>
              </a:r>
              <a:endParaRPr lang="zh-CN" altLang="en-US"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5" name="图片 4" descr="/Users/luxiebin/Desktop/截屏2020-11-11 下午2.53.52.png截屏2020-11-11 下午2.53.52"/>
          <p:cNvPicPr>
            <a:picLocks noChangeAspect="1"/>
          </p:cNvPicPr>
          <p:nvPr/>
        </p:nvPicPr>
        <p:blipFill>
          <a:blip r:embed="rId1"/>
          <a:srcRect/>
          <a:stretch>
            <a:fillRect/>
          </a:stretch>
        </p:blipFill>
        <p:spPr>
          <a:xfrm>
            <a:off x="862965" y="1294130"/>
            <a:ext cx="10296525" cy="43986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7081520" cy="661670"/>
            <a:chOff x="874713" y="609042"/>
            <a:chExt cx="7081520" cy="661670"/>
          </a:xfrm>
        </p:grpSpPr>
        <p:sp>
          <p:nvSpPr>
            <p:cNvPr id="38" name="文本框 37"/>
            <p:cNvSpPr txBox="1"/>
            <p:nvPr/>
          </p:nvSpPr>
          <p:spPr>
            <a:xfrm>
              <a:off x="874713" y="748742"/>
              <a:ext cx="7081520"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ResNet</a:t>
              </a:r>
              <a:r>
                <a:rPr lang="zh-CN" altLang="en-US" sz="2800" b="1" dirty="0">
                  <a:solidFill>
                    <a:schemeClr val="tx1">
                      <a:lumMod val="75000"/>
                      <a:lumOff val="25000"/>
                    </a:schemeClr>
                  </a:solidFill>
                  <a:cs typeface="+mn-ea"/>
                  <a:sym typeface="+mn-lt"/>
                </a:rPr>
                <a:t>中的</a:t>
              </a:r>
              <a:r>
                <a:rPr lang="en-US" altLang="zh-CN" sz="2800" b="1" dirty="0">
                  <a:solidFill>
                    <a:schemeClr val="tx1">
                      <a:lumMod val="75000"/>
                      <a:lumOff val="25000"/>
                    </a:schemeClr>
                  </a:solidFill>
                  <a:cs typeface="+mn-ea"/>
                  <a:sym typeface="+mn-lt"/>
                </a:rPr>
                <a:t>BatchNorm</a:t>
              </a:r>
              <a:endParaRPr lang="en-US" altLang="zh-CN"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5" name="图片 4" descr="/Users/luxiebin/Desktop/截屏2020-11-11 下午3.02.23.png截屏2020-11-11 下午3.02.23"/>
          <p:cNvPicPr>
            <a:picLocks noChangeAspect="1"/>
          </p:cNvPicPr>
          <p:nvPr/>
        </p:nvPicPr>
        <p:blipFill>
          <a:blip r:embed="rId1"/>
          <a:srcRect/>
          <a:stretch>
            <a:fillRect/>
          </a:stretch>
        </p:blipFill>
        <p:spPr>
          <a:xfrm>
            <a:off x="862965" y="1858010"/>
            <a:ext cx="10110470" cy="32124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7081520" cy="661670"/>
            <a:chOff x="874713" y="609042"/>
            <a:chExt cx="7081520" cy="661670"/>
          </a:xfrm>
        </p:grpSpPr>
        <p:sp>
          <p:nvSpPr>
            <p:cNvPr id="38" name="文本框 37"/>
            <p:cNvSpPr txBox="1"/>
            <p:nvPr/>
          </p:nvSpPr>
          <p:spPr>
            <a:xfrm>
              <a:off x="874713" y="748742"/>
              <a:ext cx="7081520"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ResNet</a:t>
              </a:r>
              <a:r>
                <a:rPr lang="zh-CN" altLang="en-US" sz="2800" b="1" dirty="0">
                  <a:solidFill>
                    <a:schemeClr val="tx1">
                      <a:lumMod val="75000"/>
                      <a:lumOff val="25000"/>
                    </a:schemeClr>
                  </a:solidFill>
                  <a:cs typeface="+mn-ea"/>
                  <a:sym typeface="+mn-lt"/>
                </a:rPr>
                <a:t>中的设计特点</a:t>
              </a:r>
              <a:endParaRPr lang="zh-CN" altLang="en-US"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5" name="图片 4" descr="/Users/luxiebin/Desktop/截屏2020-11-11 下午3.03.58.png截屏2020-11-11 下午3.03.58"/>
          <p:cNvPicPr>
            <a:picLocks noChangeAspect="1"/>
          </p:cNvPicPr>
          <p:nvPr/>
        </p:nvPicPr>
        <p:blipFill>
          <a:blip r:embed="rId1"/>
          <a:srcRect/>
          <a:stretch>
            <a:fillRect/>
          </a:stretch>
        </p:blipFill>
        <p:spPr>
          <a:xfrm>
            <a:off x="1167130" y="1657350"/>
            <a:ext cx="6871970" cy="32124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7081520" cy="661670"/>
            <a:chOff x="874713" y="609042"/>
            <a:chExt cx="7081520" cy="661670"/>
          </a:xfrm>
        </p:grpSpPr>
        <p:sp>
          <p:nvSpPr>
            <p:cNvPr id="38" name="文本框 37"/>
            <p:cNvSpPr txBox="1"/>
            <p:nvPr/>
          </p:nvSpPr>
          <p:spPr>
            <a:xfrm>
              <a:off x="874713" y="748742"/>
              <a:ext cx="7081520"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ResNet</a:t>
              </a:r>
              <a:r>
                <a:rPr lang="zh-CN" altLang="en-US" sz="2800" b="1" dirty="0">
                  <a:solidFill>
                    <a:schemeClr val="tx1">
                      <a:lumMod val="75000"/>
                      <a:lumOff val="25000"/>
                    </a:schemeClr>
                  </a:solidFill>
                  <a:cs typeface="+mn-ea"/>
                  <a:sym typeface="+mn-lt"/>
                </a:rPr>
                <a:t>的变种网络</a:t>
              </a:r>
              <a:endParaRPr lang="zh-CN" altLang="en-US"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5" name="图片 4" descr="/Users/luxiebin/Desktop/截屏2020-11-11 下午3.07.20.png截屏2020-11-11 下午3.07.20"/>
          <p:cNvPicPr>
            <a:picLocks noChangeAspect="1"/>
          </p:cNvPicPr>
          <p:nvPr/>
        </p:nvPicPr>
        <p:blipFill>
          <a:blip r:embed="rId1"/>
          <a:srcRect/>
          <a:stretch>
            <a:fillRect/>
          </a:stretch>
        </p:blipFill>
        <p:spPr>
          <a:xfrm>
            <a:off x="854710" y="1741170"/>
            <a:ext cx="10482580" cy="31635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7081520" cy="661670"/>
            <a:chOff x="874713" y="609042"/>
            <a:chExt cx="7081520" cy="661670"/>
          </a:xfrm>
        </p:grpSpPr>
        <p:sp>
          <p:nvSpPr>
            <p:cNvPr id="38" name="文本框 37"/>
            <p:cNvSpPr txBox="1"/>
            <p:nvPr/>
          </p:nvSpPr>
          <p:spPr>
            <a:xfrm>
              <a:off x="874713" y="748742"/>
              <a:ext cx="7081520"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cs typeface="+mn-ea"/>
                  <a:sym typeface="+mn-lt"/>
                </a:rPr>
                <a:t>卷积神经网络结构对比</a:t>
              </a:r>
              <a:endParaRPr lang="zh-CN" altLang="en-US"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5" name="图片 4" descr="/Users/luxiebin/Desktop/截屏2020-11-11 下午3.13.25.png截屏2020-11-11 下午3.13.25"/>
          <p:cNvPicPr>
            <a:picLocks noChangeAspect="1"/>
          </p:cNvPicPr>
          <p:nvPr/>
        </p:nvPicPr>
        <p:blipFill>
          <a:blip r:embed="rId1"/>
          <a:srcRect/>
          <a:stretch>
            <a:fillRect/>
          </a:stretch>
        </p:blipFill>
        <p:spPr>
          <a:xfrm>
            <a:off x="1882140" y="1199515"/>
            <a:ext cx="7727315" cy="55270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7081520" cy="661670"/>
            <a:chOff x="874713" y="609042"/>
            <a:chExt cx="7081520" cy="661670"/>
          </a:xfrm>
        </p:grpSpPr>
        <p:sp>
          <p:nvSpPr>
            <p:cNvPr id="38" name="文本框 37"/>
            <p:cNvSpPr txBox="1"/>
            <p:nvPr/>
          </p:nvSpPr>
          <p:spPr>
            <a:xfrm>
              <a:off x="874713" y="748742"/>
              <a:ext cx="7081520"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cs typeface="+mn-ea"/>
                  <a:sym typeface="+mn-lt"/>
                </a:rPr>
                <a:t>轻量型卷积神经网</a:t>
              </a:r>
              <a:endParaRPr lang="zh-CN" altLang="en-US"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5" name="图片 4" descr="/Users/luxiebin/Desktop/截屏2020-11-11 下午3.14.56.png截屏2020-11-11 下午3.14.56"/>
          <p:cNvPicPr>
            <a:picLocks noChangeAspect="1"/>
          </p:cNvPicPr>
          <p:nvPr/>
        </p:nvPicPr>
        <p:blipFill>
          <a:blip r:embed="rId1"/>
          <a:srcRect/>
          <a:stretch>
            <a:fillRect/>
          </a:stretch>
        </p:blipFill>
        <p:spPr>
          <a:xfrm>
            <a:off x="1858010" y="1863408"/>
            <a:ext cx="7727315" cy="41992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7081520" cy="661670"/>
            <a:chOff x="874713" y="609042"/>
            <a:chExt cx="7081520" cy="661670"/>
          </a:xfrm>
        </p:grpSpPr>
        <p:sp>
          <p:nvSpPr>
            <p:cNvPr id="38" name="文本框 37"/>
            <p:cNvSpPr txBox="1"/>
            <p:nvPr/>
          </p:nvSpPr>
          <p:spPr>
            <a:xfrm>
              <a:off x="874713" y="748742"/>
              <a:ext cx="7081520"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cs typeface="+mn-ea"/>
                  <a:sym typeface="+mn-lt"/>
                </a:rPr>
                <a:t>轻量型卷积神经网有哪些</a:t>
              </a:r>
              <a:endParaRPr lang="zh-CN" altLang="en-US"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5" name="图片 4" descr="/Users/luxiebin/Desktop/截屏2020-11-11 下午3.15.34.png截屏2020-11-11 下午3.15.34"/>
          <p:cNvPicPr>
            <a:picLocks noChangeAspect="1"/>
          </p:cNvPicPr>
          <p:nvPr/>
        </p:nvPicPr>
        <p:blipFill>
          <a:blip r:embed="rId1"/>
          <a:srcRect/>
          <a:stretch>
            <a:fillRect/>
          </a:stretch>
        </p:blipFill>
        <p:spPr>
          <a:xfrm>
            <a:off x="862648" y="1418884"/>
            <a:ext cx="5971540" cy="41992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7081520" cy="661670"/>
            <a:chOff x="874713" y="609042"/>
            <a:chExt cx="7081520" cy="661670"/>
          </a:xfrm>
        </p:grpSpPr>
        <p:sp>
          <p:nvSpPr>
            <p:cNvPr id="38" name="文本框 37"/>
            <p:cNvSpPr txBox="1"/>
            <p:nvPr/>
          </p:nvSpPr>
          <p:spPr>
            <a:xfrm>
              <a:off x="874713" y="748742"/>
              <a:ext cx="7081520"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SqueezeNet</a:t>
              </a:r>
              <a:endParaRPr lang="en-US" altLang="zh-CN"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Users/luxiebin/Desktop/截屏2020-11-11 下午3.16.28.png截屏2020-11-11 下午3.16.28"/>
          <p:cNvPicPr>
            <a:picLocks noChangeAspect="1"/>
          </p:cNvPicPr>
          <p:nvPr/>
        </p:nvPicPr>
        <p:blipFill>
          <a:blip r:embed="rId1"/>
          <a:srcRect/>
          <a:stretch>
            <a:fillRect/>
          </a:stretch>
        </p:blipFill>
        <p:spPr>
          <a:xfrm>
            <a:off x="1064260" y="1294130"/>
            <a:ext cx="8969375" cy="1677035"/>
          </a:xfrm>
          <a:prstGeom prst="rect">
            <a:avLst/>
          </a:prstGeom>
        </p:spPr>
      </p:pic>
      <p:pic>
        <p:nvPicPr>
          <p:cNvPr id="3" name="图片 2" descr="/Users/luxiebin/Desktop/截屏2020-11-11 下午3.17.11.png截屏2020-11-11 下午3.17.11"/>
          <p:cNvPicPr>
            <a:picLocks noChangeAspect="1"/>
          </p:cNvPicPr>
          <p:nvPr/>
        </p:nvPicPr>
        <p:blipFill>
          <a:blip r:embed="rId2"/>
          <a:srcRect/>
          <a:stretch>
            <a:fillRect/>
          </a:stretch>
        </p:blipFill>
        <p:spPr>
          <a:xfrm>
            <a:off x="4087495" y="2503170"/>
            <a:ext cx="6174105" cy="33991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7081520" cy="661670"/>
            <a:chOff x="874713" y="609042"/>
            <a:chExt cx="7081520" cy="661670"/>
          </a:xfrm>
        </p:grpSpPr>
        <p:sp>
          <p:nvSpPr>
            <p:cNvPr id="38" name="文本框 37"/>
            <p:cNvSpPr txBox="1"/>
            <p:nvPr/>
          </p:nvSpPr>
          <p:spPr>
            <a:xfrm>
              <a:off x="874713" y="748742"/>
              <a:ext cx="7081520"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SqueezeNet</a:t>
              </a:r>
              <a:r>
                <a:rPr lang="zh-CN" altLang="en-US" sz="2800" b="1" dirty="0">
                  <a:solidFill>
                    <a:schemeClr val="tx1">
                      <a:lumMod val="75000"/>
                      <a:lumOff val="25000"/>
                    </a:schemeClr>
                  </a:solidFill>
                  <a:cs typeface="+mn-ea"/>
                  <a:sym typeface="+mn-lt"/>
                </a:rPr>
                <a:t>的特点</a:t>
              </a:r>
              <a:endParaRPr lang="zh-CN" altLang="en-US"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 name="矩形 4"/>
          <p:cNvSpPr/>
          <p:nvPr/>
        </p:nvSpPr>
        <p:spPr>
          <a:xfrm>
            <a:off x="1197610" y="1577340"/>
            <a:ext cx="5264150" cy="46037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dirty="0">
                <a:solidFill>
                  <a:schemeClr val="tx1">
                    <a:lumMod val="65000"/>
                    <a:lumOff val="35000"/>
                  </a:schemeClr>
                </a:solidFill>
                <a:cs typeface="+mn-ea"/>
                <a:sym typeface="+mn-lt"/>
              </a:rPr>
              <a:t>1*1</a:t>
            </a:r>
            <a:r>
              <a:rPr lang="zh-CN" altLang="en-US" sz="2000" dirty="0">
                <a:solidFill>
                  <a:schemeClr val="tx1">
                    <a:lumMod val="65000"/>
                    <a:lumOff val="35000"/>
                  </a:schemeClr>
                </a:solidFill>
                <a:cs typeface="+mn-ea"/>
                <a:sym typeface="+mn-lt"/>
              </a:rPr>
              <a:t>卷积核减少计算量</a:t>
            </a:r>
            <a:endParaRPr lang="zh-CN" altLang="en-US" sz="2000" dirty="0">
              <a:solidFill>
                <a:schemeClr val="tx1">
                  <a:lumMod val="65000"/>
                  <a:lumOff val="35000"/>
                </a:schemeClr>
              </a:solidFill>
              <a:cs typeface="+mn-ea"/>
              <a:sym typeface="+mn-lt"/>
            </a:endParaRPr>
          </a:p>
        </p:txBody>
      </p:sp>
      <p:sp>
        <p:nvSpPr>
          <p:cNvPr id="6" name="矩形 5"/>
          <p:cNvSpPr/>
          <p:nvPr/>
        </p:nvSpPr>
        <p:spPr>
          <a:xfrm>
            <a:off x="1186180" y="2474595"/>
            <a:ext cx="5264150" cy="46037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solidFill>
                  <a:schemeClr val="tx1">
                    <a:lumMod val="65000"/>
                    <a:lumOff val="35000"/>
                  </a:schemeClr>
                </a:solidFill>
                <a:cs typeface="+mn-ea"/>
                <a:sym typeface="+mn-lt"/>
              </a:rPr>
              <a:t>不同</a:t>
            </a:r>
            <a:r>
              <a:rPr lang="en-US" altLang="zh-CN" sz="2000" dirty="0">
                <a:solidFill>
                  <a:schemeClr val="tx1">
                    <a:lumMod val="65000"/>
                    <a:lumOff val="35000"/>
                  </a:schemeClr>
                </a:solidFill>
                <a:cs typeface="+mn-ea"/>
                <a:sym typeface="+mn-lt"/>
              </a:rPr>
              <a:t>size</a:t>
            </a:r>
            <a:r>
              <a:rPr lang="zh-CN" altLang="en-US" sz="2000" dirty="0">
                <a:solidFill>
                  <a:schemeClr val="tx1">
                    <a:lumMod val="65000"/>
                    <a:lumOff val="35000"/>
                  </a:schemeClr>
                </a:solidFill>
                <a:cs typeface="+mn-ea"/>
                <a:sym typeface="+mn-lt"/>
              </a:rPr>
              <a:t>的卷积核，类似</a:t>
            </a:r>
            <a:r>
              <a:rPr lang="en-US" altLang="zh-CN" sz="2000" dirty="0">
                <a:solidFill>
                  <a:schemeClr val="tx1">
                    <a:lumMod val="65000"/>
                    <a:lumOff val="35000"/>
                  </a:schemeClr>
                </a:solidFill>
                <a:cs typeface="+mn-ea"/>
                <a:sym typeface="+mn-lt"/>
              </a:rPr>
              <a:t>inception</a:t>
            </a:r>
            <a:endParaRPr lang="en-US" altLang="zh-CN" sz="2000" dirty="0">
              <a:solidFill>
                <a:schemeClr val="tx1">
                  <a:lumMod val="65000"/>
                  <a:lumOff val="35000"/>
                </a:schemeClr>
              </a:solidFill>
              <a:cs typeface="+mn-ea"/>
              <a:sym typeface="+mn-lt"/>
            </a:endParaRPr>
          </a:p>
        </p:txBody>
      </p:sp>
      <p:sp>
        <p:nvSpPr>
          <p:cNvPr id="7" name="矩形 6"/>
          <p:cNvSpPr/>
          <p:nvPr/>
        </p:nvSpPr>
        <p:spPr>
          <a:xfrm>
            <a:off x="1197610" y="3198495"/>
            <a:ext cx="5264150" cy="46037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dirty="0">
                <a:solidFill>
                  <a:schemeClr val="tx1">
                    <a:lumMod val="65000"/>
                    <a:lumOff val="35000"/>
                  </a:schemeClr>
                </a:solidFill>
                <a:cs typeface="+mn-ea"/>
                <a:sym typeface="+mn-lt"/>
              </a:rPr>
              <a:t>deep compression</a:t>
            </a:r>
            <a:r>
              <a:rPr lang="zh-CN" altLang="en-US" sz="2000" dirty="0">
                <a:solidFill>
                  <a:schemeClr val="tx1">
                    <a:lumMod val="65000"/>
                    <a:lumOff val="35000"/>
                  </a:schemeClr>
                </a:solidFill>
                <a:cs typeface="+mn-ea"/>
                <a:sym typeface="+mn-lt"/>
              </a:rPr>
              <a:t>技术</a:t>
            </a:r>
            <a:endParaRPr lang="zh-CN" altLang="en-US" sz="200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816100" y="1841500"/>
            <a:ext cx="3175000" cy="3175000"/>
          </a:xfrm>
          <a:prstGeom prst="ellipse">
            <a:avLst/>
          </a:prstGeom>
          <a:solidFill>
            <a:srgbClr val="029676"/>
          </a:solidFill>
          <a:ln>
            <a:noFill/>
          </a:ln>
          <a:effectLst>
            <a:outerShdw blurRad="406400" sx="102000" sy="102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4" name="直接连接符 3"/>
          <p:cNvCxnSpPr/>
          <p:nvPr/>
        </p:nvCxnSpPr>
        <p:spPr>
          <a:xfrm flipH="1">
            <a:off x="3594100" y="1079500"/>
            <a:ext cx="620714" cy="62071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3984627" y="1496219"/>
            <a:ext cx="230186" cy="23018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3079750" y="5133974"/>
            <a:ext cx="620714" cy="62071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3003550" y="5145087"/>
            <a:ext cx="230186" cy="23018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799455" y="2542540"/>
            <a:ext cx="2868930" cy="521970"/>
          </a:xfrm>
          <a:prstGeom prst="rect">
            <a:avLst/>
          </a:prstGeom>
          <a:noFill/>
        </p:spPr>
        <p:txBody>
          <a:bodyPr wrap="none" rtlCol="0">
            <a:spAutoFit/>
            <a:scene3d>
              <a:camera prst="orthographicFront"/>
              <a:lightRig rig="threePt" dir="t"/>
            </a:scene3d>
            <a:sp3d contourW="12700"/>
          </a:bodyPr>
          <a:lstStyle/>
          <a:p>
            <a:r>
              <a:rPr lang="en-US" altLang="zh-CN" sz="2800" b="1" i="1" dirty="0">
                <a:solidFill>
                  <a:schemeClr val="tx1">
                    <a:lumMod val="75000"/>
                    <a:lumOff val="25000"/>
                  </a:schemeClr>
                </a:solidFill>
                <a:cs typeface="+mn-ea"/>
                <a:sym typeface="+mn-lt"/>
              </a:rPr>
              <a:t>1 . </a:t>
            </a:r>
            <a:r>
              <a:rPr lang="zh-CN" altLang="en-US" sz="2800" b="1" i="1" dirty="0">
                <a:solidFill>
                  <a:schemeClr val="tx1">
                    <a:lumMod val="75000"/>
                    <a:lumOff val="25000"/>
                  </a:schemeClr>
                </a:solidFill>
                <a:cs typeface="+mn-ea"/>
                <a:sym typeface="+mn-lt"/>
              </a:rPr>
              <a:t>卷积网络介绍</a:t>
            </a:r>
            <a:endParaRPr lang="zh-CN" altLang="en-US" sz="2800" b="1" i="1" dirty="0">
              <a:solidFill>
                <a:schemeClr val="tx1">
                  <a:lumMod val="75000"/>
                  <a:lumOff val="25000"/>
                </a:schemeClr>
              </a:solidFill>
              <a:cs typeface="+mn-ea"/>
              <a:sym typeface="+mn-lt"/>
            </a:endParaRPr>
          </a:p>
        </p:txBody>
      </p:sp>
      <p:sp>
        <p:nvSpPr>
          <p:cNvPr id="15" name="文本框 14"/>
          <p:cNvSpPr txBox="1"/>
          <p:nvPr/>
        </p:nvSpPr>
        <p:spPr>
          <a:xfrm>
            <a:off x="5799455" y="3434715"/>
            <a:ext cx="1880235" cy="521970"/>
          </a:xfrm>
          <a:prstGeom prst="rect">
            <a:avLst/>
          </a:prstGeom>
          <a:noFill/>
        </p:spPr>
        <p:txBody>
          <a:bodyPr wrap="none" rtlCol="0">
            <a:spAutoFit/>
            <a:scene3d>
              <a:camera prst="orthographicFront"/>
              <a:lightRig rig="threePt" dir="t"/>
            </a:scene3d>
            <a:sp3d contourW="12700"/>
          </a:bodyPr>
          <a:lstStyle/>
          <a:p>
            <a:r>
              <a:rPr lang="en-US" altLang="zh-CN" sz="2800" b="1" i="1" dirty="0">
                <a:solidFill>
                  <a:schemeClr val="tx1">
                    <a:lumMod val="75000"/>
                    <a:lumOff val="25000"/>
                  </a:schemeClr>
                </a:solidFill>
                <a:cs typeface="+mn-ea"/>
                <a:sym typeface="+mn-lt"/>
              </a:rPr>
              <a:t>2 . </a:t>
            </a:r>
            <a:r>
              <a:rPr lang="en-US" altLang="zh-CN" sz="2800" b="1" dirty="0">
                <a:solidFill>
                  <a:schemeClr val="tx1">
                    <a:lumMod val="75000"/>
                    <a:lumOff val="25000"/>
                  </a:schemeClr>
                </a:solidFill>
                <a:cs typeface="+mn-ea"/>
                <a:sym typeface="+mn-lt"/>
              </a:rPr>
              <a:t>coding</a:t>
            </a:r>
            <a:endParaRPr lang="en-US" altLang="zh-CN" sz="2800" b="1" dirty="0">
              <a:solidFill>
                <a:schemeClr val="tx1">
                  <a:lumMod val="75000"/>
                  <a:lumOff val="25000"/>
                </a:schemeClr>
              </a:solidFill>
              <a:cs typeface="+mn-ea"/>
              <a:sym typeface="+mn-lt"/>
            </a:endParaRPr>
          </a:p>
        </p:txBody>
      </p:sp>
      <p:sp>
        <p:nvSpPr>
          <p:cNvPr id="23" name="文本框 22"/>
          <p:cNvSpPr txBox="1"/>
          <p:nvPr/>
        </p:nvSpPr>
        <p:spPr>
          <a:xfrm>
            <a:off x="1917700" y="3434478"/>
            <a:ext cx="2895600" cy="64633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i="1" dirty="0">
                <a:solidFill>
                  <a:schemeClr val="bg1"/>
                </a:solidFill>
                <a:cs typeface="+mn-ea"/>
                <a:sym typeface="+mn-lt"/>
              </a:rPr>
              <a:t>CONTENT</a:t>
            </a:r>
            <a:endParaRPr kumimoji="0" lang="zh-CN" altLang="en-US" sz="3600" i="1" u="none" strike="noStrike" kern="1200" cap="none" spc="0" normalizeH="0" baseline="0" noProof="0" dirty="0">
              <a:ln>
                <a:noFill/>
              </a:ln>
              <a:solidFill>
                <a:schemeClr val="bg1"/>
              </a:solidFill>
              <a:effectLst/>
              <a:uLnTx/>
              <a:uFillTx/>
              <a:cs typeface="+mn-ea"/>
              <a:sym typeface="+mn-lt"/>
            </a:endParaRPr>
          </a:p>
        </p:txBody>
      </p:sp>
      <p:sp>
        <p:nvSpPr>
          <p:cNvPr id="24" name="文本框 23"/>
          <p:cNvSpPr txBox="1"/>
          <p:nvPr/>
        </p:nvSpPr>
        <p:spPr>
          <a:xfrm>
            <a:off x="1917700" y="2788147"/>
            <a:ext cx="2895600" cy="707886"/>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1" u="none" strike="noStrike" kern="1200" cap="none" spc="0" normalizeH="0" baseline="0" noProof="0" dirty="0">
                <a:ln>
                  <a:noFill/>
                </a:ln>
                <a:solidFill>
                  <a:schemeClr val="bg1"/>
                </a:solidFill>
                <a:effectLst/>
                <a:uLnTx/>
                <a:uFillTx/>
                <a:cs typeface="+mn-ea"/>
                <a:sym typeface="+mn-lt"/>
              </a:rPr>
              <a:t>目 录</a:t>
            </a:r>
            <a:endParaRPr kumimoji="0" lang="zh-CN" altLang="en-US" sz="4000" b="1" u="none" strike="noStrike" kern="1200" cap="none" spc="0" normalizeH="0" baseline="0" noProof="0" dirty="0">
              <a:ln>
                <a:noFill/>
              </a:ln>
              <a:solidFill>
                <a:schemeClr val="bg1"/>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fltVal val="0"/>
                                          </p:val>
                                        </p:tav>
                                        <p:tav tm="100000">
                                          <p:val>
                                            <p:strVal val="#ppt_w"/>
                                          </p:val>
                                        </p:tav>
                                      </p:tavLst>
                                    </p:anim>
                                    <p:anim calcmode="lin" valueType="num">
                                      <p:cBhvr>
                                        <p:cTn id="33" dur="500" fill="hold"/>
                                        <p:tgtEl>
                                          <p:spTgt spid="23"/>
                                        </p:tgtEl>
                                        <p:attrNameLst>
                                          <p:attrName>ppt_h</p:attrName>
                                        </p:attrNameLst>
                                      </p:cBhvr>
                                      <p:tavLst>
                                        <p:tav tm="0">
                                          <p:val>
                                            <p:fltVal val="0"/>
                                          </p:val>
                                        </p:tav>
                                        <p:tav tm="100000">
                                          <p:val>
                                            <p:strVal val="#ppt_h"/>
                                          </p:val>
                                        </p:tav>
                                      </p:tavLst>
                                    </p:anim>
                                    <p:animEffect transition="in" filter="fade">
                                      <p:cBhvr>
                                        <p:cTn id="34" dur="500"/>
                                        <p:tgtEl>
                                          <p:spTgt spid="2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3"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7081520" cy="661670"/>
            <a:chOff x="874713" y="609042"/>
            <a:chExt cx="7081520" cy="661670"/>
          </a:xfrm>
        </p:grpSpPr>
        <p:sp>
          <p:nvSpPr>
            <p:cNvPr id="38" name="文本框 37"/>
            <p:cNvSpPr txBox="1"/>
            <p:nvPr/>
          </p:nvSpPr>
          <p:spPr>
            <a:xfrm>
              <a:off x="874713" y="748742"/>
              <a:ext cx="7081520"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SqueezeNet</a:t>
              </a:r>
              <a:r>
                <a:rPr lang="zh-CN" altLang="en-US" sz="2800" b="1" dirty="0">
                  <a:solidFill>
                    <a:schemeClr val="tx1">
                      <a:lumMod val="75000"/>
                      <a:lumOff val="25000"/>
                    </a:schemeClr>
                  </a:solidFill>
                  <a:cs typeface="+mn-ea"/>
                  <a:sym typeface="+mn-lt"/>
                </a:rPr>
                <a:t>的实验比较</a:t>
              </a:r>
              <a:endParaRPr lang="zh-CN" altLang="en-US"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descr="/Users/luxiebin/Desktop/截屏2020-11-11 下午3.21.56.png截屏2020-11-11 下午3.21.56"/>
          <p:cNvPicPr>
            <a:picLocks noChangeAspect="1"/>
          </p:cNvPicPr>
          <p:nvPr/>
        </p:nvPicPr>
        <p:blipFill>
          <a:blip r:embed="rId1"/>
          <a:srcRect/>
          <a:stretch>
            <a:fillRect/>
          </a:stretch>
        </p:blipFill>
        <p:spPr>
          <a:xfrm>
            <a:off x="748665" y="1581785"/>
            <a:ext cx="10473055" cy="37166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7081520" cy="661670"/>
            <a:chOff x="874713" y="609042"/>
            <a:chExt cx="7081520" cy="661670"/>
          </a:xfrm>
        </p:grpSpPr>
        <p:sp>
          <p:nvSpPr>
            <p:cNvPr id="38" name="文本框 37"/>
            <p:cNvSpPr txBox="1"/>
            <p:nvPr/>
          </p:nvSpPr>
          <p:spPr>
            <a:xfrm>
              <a:off x="874713" y="748742"/>
              <a:ext cx="7081520"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MobileNet</a:t>
              </a:r>
              <a:endParaRPr lang="zh-CN" altLang="en-US"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descr="/Users/luxiebin/Desktop/截屏2020-11-11 下午3.25.50.png截屏2020-11-11 下午3.25.50"/>
          <p:cNvPicPr>
            <a:picLocks noChangeAspect="1"/>
          </p:cNvPicPr>
          <p:nvPr/>
        </p:nvPicPr>
        <p:blipFill>
          <a:blip r:embed="rId1"/>
          <a:srcRect/>
          <a:stretch>
            <a:fillRect/>
          </a:stretch>
        </p:blipFill>
        <p:spPr>
          <a:xfrm>
            <a:off x="2700655" y="2198370"/>
            <a:ext cx="6787515" cy="3716655"/>
          </a:xfrm>
          <a:prstGeom prst="rect">
            <a:avLst/>
          </a:prstGeom>
        </p:spPr>
      </p:pic>
      <p:sp>
        <p:nvSpPr>
          <p:cNvPr id="5" name="矩形 4"/>
          <p:cNvSpPr/>
          <p:nvPr/>
        </p:nvSpPr>
        <p:spPr>
          <a:xfrm>
            <a:off x="1150620" y="1294130"/>
            <a:ext cx="10180320" cy="8299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solidFill>
                  <a:schemeClr val="tx1">
                    <a:lumMod val="65000"/>
                    <a:lumOff val="35000"/>
                  </a:schemeClr>
                </a:solidFill>
                <a:cs typeface="+mn-ea"/>
                <a:sym typeface="+mn-lt"/>
              </a:rPr>
              <a:t>由</a:t>
            </a:r>
            <a:r>
              <a:rPr lang="en-US" altLang="zh-CN" sz="2000" dirty="0">
                <a:solidFill>
                  <a:schemeClr val="tx1">
                    <a:lumMod val="65000"/>
                    <a:lumOff val="35000"/>
                  </a:schemeClr>
                </a:solidFill>
                <a:cs typeface="+mn-ea"/>
                <a:sym typeface="+mn-lt"/>
              </a:rPr>
              <a:t>Google</a:t>
            </a:r>
            <a:r>
              <a:rPr lang="zh-CN" altLang="en-US" sz="2000" dirty="0">
                <a:solidFill>
                  <a:schemeClr val="tx1">
                    <a:lumMod val="65000"/>
                    <a:lumOff val="35000"/>
                  </a:schemeClr>
                </a:solidFill>
                <a:cs typeface="+mn-ea"/>
                <a:sym typeface="+mn-lt"/>
              </a:rPr>
              <a:t>团队提出，并发表于</a:t>
            </a:r>
            <a:r>
              <a:rPr lang="en-US" altLang="zh-CN" sz="2000" dirty="0">
                <a:solidFill>
                  <a:schemeClr val="tx1">
                    <a:lumMod val="65000"/>
                    <a:lumOff val="35000"/>
                  </a:schemeClr>
                </a:solidFill>
                <a:cs typeface="+mn-ea"/>
                <a:sym typeface="+mn-lt"/>
              </a:rPr>
              <a:t>CVPR-2017</a:t>
            </a:r>
            <a:endParaRPr lang="en-US" altLang="zh-CN" sz="2000" dirty="0">
              <a:solidFill>
                <a:schemeClr val="tx1">
                  <a:lumMod val="65000"/>
                  <a:lumOff val="35000"/>
                </a:schemeClr>
              </a:solidFill>
              <a:cs typeface="+mn-ea"/>
              <a:sym typeface="+mn-lt"/>
            </a:endParaRPr>
          </a:p>
          <a:p>
            <a:pPr algn="just">
              <a:lnSpc>
                <a:spcPct val="120000"/>
              </a:lnSpc>
            </a:pPr>
            <a:r>
              <a:rPr lang="en-US" altLang="zh-CN" sz="2000" dirty="0">
                <a:solidFill>
                  <a:schemeClr val="tx1">
                    <a:lumMod val="65000"/>
                    <a:lumOff val="35000"/>
                  </a:schemeClr>
                </a:solidFill>
                <a:cs typeface="+mn-ea"/>
                <a:sym typeface="+mn-lt"/>
              </a:rPr>
              <a:t> Depth-wise Separable Convolution</a:t>
            </a:r>
            <a:r>
              <a:rPr lang="zh-CN" altLang="en-US" sz="2000" dirty="0">
                <a:solidFill>
                  <a:schemeClr val="tx1">
                    <a:lumMod val="65000"/>
                    <a:lumOff val="35000"/>
                  </a:schemeClr>
                </a:solidFill>
                <a:cs typeface="+mn-ea"/>
                <a:sym typeface="+mn-lt"/>
              </a:rPr>
              <a:t>的卷积方式代替，以达到减少网络权值参数的目的</a:t>
            </a:r>
            <a:endParaRPr lang="zh-CN" altLang="en-US" sz="200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7081520" cy="661670"/>
            <a:chOff x="874713" y="609042"/>
            <a:chExt cx="7081520" cy="661670"/>
          </a:xfrm>
        </p:grpSpPr>
        <p:sp>
          <p:nvSpPr>
            <p:cNvPr id="38" name="文本框 37"/>
            <p:cNvSpPr txBox="1"/>
            <p:nvPr/>
          </p:nvSpPr>
          <p:spPr>
            <a:xfrm>
              <a:off x="874713" y="748742"/>
              <a:ext cx="7081520"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MobileNet</a:t>
              </a:r>
              <a:r>
                <a:rPr lang="zh-CN" altLang="en-US" sz="2800" b="1" dirty="0">
                  <a:solidFill>
                    <a:schemeClr val="tx1">
                      <a:lumMod val="75000"/>
                      <a:lumOff val="25000"/>
                    </a:schemeClr>
                  </a:solidFill>
                  <a:cs typeface="+mn-ea"/>
                  <a:sym typeface="+mn-lt"/>
                </a:rPr>
                <a:t>网络设计思想</a:t>
              </a:r>
              <a:endParaRPr lang="zh-CN" altLang="en-US"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descr="/Users/luxiebin/Desktop/截屏2020-11-11 下午3.28.50.png截屏2020-11-11 下午3.28.50"/>
          <p:cNvPicPr>
            <a:picLocks noChangeAspect="1"/>
          </p:cNvPicPr>
          <p:nvPr/>
        </p:nvPicPr>
        <p:blipFill>
          <a:blip r:embed="rId1"/>
          <a:srcRect/>
          <a:stretch>
            <a:fillRect/>
          </a:stretch>
        </p:blipFill>
        <p:spPr>
          <a:xfrm>
            <a:off x="862965" y="1294130"/>
            <a:ext cx="9654540" cy="49466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7081520" cy="661670"/>
            <a:chOff x="874713" y="609042"/>
            <a:chExt cx="7081520" cy="661670"/>
          </a:xfrm>
        </p:grpSpPr>
        <p:sp>
          <p:nvSpPr>
            <p:cNvPr id="38" name="文本框 37"/>
            <p:cNvSpPr txBox="1"/>
            <p:nvPr/>
          </p:nvSpPr>
          <p:spPr>
            <a:xfrm>
              <a:off x="874713" y="748742"/>
              <a:ext cx="7081520"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MobileNet-v1</a:t>
              </a:r>
              <a:r>
                <a:rPr lang="zh-CN" altLang="en-US" sz="2800" b="1" dirty="0">
                  <a:solidFill>
                    <a:schemeClr val="tx1">
                      <a:lumMod val="75000"/>
                      <a:lumOff val="25000"/>
                    </a:schemeClr>
                  </a:solidFill>
                  <a:cs typeface="+mn-ea"/>
                  <a:sym typeface="+mn-lt"/>
                </a:rPr>
                <a:t>实验比较</a:t>
              </a:r>
              <a:endParaRPr lang="zh-CN" altLang="en-US"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Users/luxiebin/Desktop/截屏2020-11-11 下午3.30.55.png截屏2020-11-11 下午3.30.55"/>
          <p:cNvPicPr>
            <a:picLocks noChangeAspect="1"/>
          </p:cNvPicPr>
          <p:nvPr/>
        </p:nvPicPr>
        <p:blipFill>
          <a:blip r:embed="rId1"/>
          <a:srcRect/>
          <a:stretch>
            <a:fillRect/>
          </a:stretch>
        </p:blipFill>
        <p:spPr>
          <a:xfrm>
            <a:off x="1929130" y="1294130"/>
            <a:ext cx="7522210" cy="49466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7081520" cy="661670"/>
            <a:chOff x="874713" y="609042"/>
            <a:chExt cx="7081520" cy="661670"/>
          </a:xfrm>
        </p:grpSpPr>
        <p:sp>
          <p:nvSpPr>
            <p:cNvPr id="38" name="文本框 37"/>
            <p:cNvSpPr txBox="1"/>
            <p:nvPr/>
          </p:nvSpPr>
          <p:spPr>
            <a:xfrm>
              <a:off x="874713" y="748742"/>
              <a:ext cx="7081520"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MobileNet-v2</a:t>
              </a:r>
              <a:endParaRPr lang="en-US" altLang="zh-CN"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Users/luxiebin/Desktop/截屏2020-11-11 下午3.32.29.png截屏2020-11-11 下午3.32.29"/>
          <p:cNvPicPr>
            <a:picLocks noChangeAspect="1"/>
          </p:cNvPicPr>
          <p:nvPr/>
        </p:nvPicPr>
        <p:blipFill>
          <a:blip r:embed="rId1"/>
          <a:srcRect/>
          <a:stretch>
            <a:fillRect/>
          </a:stretch>
        </p:blipFill>
        <p:spPr>
          <a:xfrm>
            <a:off x="982345" y="1608455"/>
            <a:ext cx="10226675" cy="41649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8510905" cy="661670"/>
            <a:chOff x="874713" y="609042"/>
            <a:chExt cx="8510905" cy="661670"/>
          </a:xfrm>
        </p:grpSpPr>
        <p:sp>
          <p:nvSpPr>
            <p:cNvPr id="38" name="文本框 37"/>
            <p:cNvSpPr txBox="1"/>
            <p:nvPr/>
          </p:nvSpPr>
          <p:spPr>
            <a:xfrm>
              <a:off x="886143" y="748742"/>
              <a:ext cx="8499475"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MobileNet-v2 VS MobileNet V1 VS ResNet</a:t>
              </a:r>
              <a:endParaRPr lang="en-US" altLang="zh-CN"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Users/luxiebin/Desktop/截屏2020-11-11 下午3.48.31.png截屏2020-11-11 下午3.48.31"/>
          <p:cNvPicPr>
            <a:picLocks noChangeAspect="1"/>
          </p:cNvPicPr>
          <p:nvPr/>
        </p:nvPicPr>
        <p:blipFill>
          <a:blip r:embed="rId1"/>
          <a:srcRect/>
          <a:stretch>
            <a:fillRect/>
          </a:stretch>
        </p:blipFill>
        <p:spPr>
          <a:xfrm>
            <a:off x="1661795" y="1294130"/>
            <a:ext cx="8415655" cy="51587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8510905" cy="661670"/>
            <a:chOff x="874713" y="609042"/>
            <a:chExt cx="8510905" cy="661670"/>
          </a:xfrm>
        </p:grpSpPr>
        <p:sp>
          <p:nvSpPr>
            <p:cNvPr id="38" name="文本框 37"/>
            <p:cNvSpPr txBox="1"/>
            <p:nvPr/>
          </p:nvSpPr>
          <p:spPr>
            <a:xfrm>
              <a:off x="886143" y="748742"/>
              <a:ext cx="8499475"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MobileNet-v2 VS MobileNet V1 VS ResNet</a:t>
              </a:r>
              <a:endParaRPr lang="en-US" altLang="zh-CN"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Users/luxiebin/Desktop/截屏2020-11-11 下午3.48.31.png截屏2020-11-11 下午3.48.31"/>
          <p:cNvPicPr>
            <a:picLocks noChangeAspect="1"/>
          </p:cNvPicPr>
          <p:nvPr/>
        </p:nvPicPr>
        <p:blipFill>
          <a:blip r:embed="rId1"/>
          <a:srcRect/>
          <a:stretch>
            <a:fillRect/>
          </a:stretch>
        </p:blipFill>
        <p:spPr>
          <a:xfrm>
            <a:off x="1661795" y="1294130"/>
            <a:ext cx="8415655" cy="51587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8510905" cy="661670"/>
            <a:chOff x="874713" y="609042"/>
            <a:chExt cx="8510905" cy="661670"/>
          </a:xfrm>
        </p:grpSpPr>
        <p:sp>
          <p:nvSpPr>
            <p:cNvPr id="38" name="文本框 37"/>
            <p:cNvSpPr txBox="1"/>
            <p:nvPr/>
          </p:nvSpPr>
          <p:spPr>
            <a:xfrm>
              <a:off x="886143" y="748742"/>
              <a:ext cx="8499475"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ShuffleNet V1</a:t>
              </a:r>
              <a:endParaRPr lang="en-US" altLang="zh-CN"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 name="矩形 4"/>
          <p:cNvSpPr/>
          <p:nvPr/>
        </p:nvSpPr>
        <p:spPr>
          <a:xfrm>
            <a:off x="1197610" y="1577340"/>
            <a:ext cx="5264150" cy="119888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solidFill>
                  <a:schemeClr val="tx1">
                    <a:lumMod val="65000"/>
                    <a:lumOff val="35000"/>
                  </a:schemeClr>
                </a:solidFill>
                <a:cs typeface="+mn-ea"/>
                <a:sym typeface="+mn-lt"/>
              </a:rPr>
              <a:t>由旷视科技提出的一种轻量型卷积网络</a:t>
            </a:r>
            <a:endParaRPr lang="zh-CN" altLang="en-US" sz="2000" dirty="0">
              <a:solidFill>
                <a:schemeClr val="tx1">
                  <a:lumMod val="65000"/>
                  <a:lumOff val="35000"/>
                </a:schemeClr>
              </a:solidFill>
              <a:cs typeface="+mn-ea"/>
              <a:sym typeface="+mn-lt"/>
            </a:endParaRPr>
          </a:p>
          <a:p>
            <a:pPr algn="just">
              <a:lnSpc>
                <a:spcPct val="120000"/>
              </a:lnSpc>
            </a:pPr>
            <a:r>
              <a:rPr lang="en-US" altLang="zh-CN" sz="2000" dirty="0">
                <a:solidFill>
                  <a:schemeClr val="tx1">
                    <a:lumMod val="65000"/>
                    <a:lumOff val="35000"/>
                  </a:schemeClr>
                </a:solidFill>
                <a:cs typeface="+mn-ea"/>
                <a:sym typeface="+mn-lt"/>
              </a:rPr>
              <a:t>	</a:t>
            </a:r>
            <a:r>
              <a:rPr lang="zh-CN" altLang="en-US" sz="2000" dirty="0">
                <a:solidFill>
                  <a:schemeClr val="tx1">
                    <a:lumMod val="65000"/>
                    <a:lumOff val="35000"/>
                  </a:schemeClr>
                </a:solidFill>
                <a:cs typeface="+mn-ea"/>
                <a:sym typeface="+mn-lt"/>
              </a:rPr>
              <a:t>深度卷积来替代标准卷积</a:t>
            </a:r>
            <a:endParaRPr lang="zh-CN" altLang="en-US" sz="2000" dirty="0">
              <a:solidFill>
                <a:schemeClr val="tx1">
                  <a:lumMod val="65000"/>
                  <a:lumOff val="35000"/>
                </a:schemeClr>
              </a:solidFill>
              <a:cs typeface="+mn-ea"/>
              <a:sym typeface="+mn-lt"/>
            </a:endParaRPr>
          </a:p>
          <a:p>
            <a:pPr algn="just">
              <a:lnSpc>
                <a:spcPct val="120000"/>
              </a:lnSpc>
            </a:pPr>
            <a:r>
              <a:rPr lang="en-US" altLang="zh-CN" sz="2000" dirty="0">
                <a:solidFill>
                  <a:schemeClr val="tx1">
                    <a:lumMod val="65000"/>
                    <a:lumOff val="35000"/>
                  </a:schemeClr>
                </a:solidFill>
                <a:cs typeface="+mn-ea"/>
                <a:sym typeface="+mn-lt"/>
              </a:rPr>
              <a:t>	</a:t>
            </a:r>
            <a:r>
              <a:rPr lang="zh-CN" altLang="en-US" sz="2000" dirty="0">
                <a:solidFill>
                  <a:schemeClr val="tx1">
                    <a:lumMod val="65000"/>
                    <a:lumOff val="35000"/>
                  </a:schemeClr>
                </a:solidFill>
                <a:cs typeface="+mn-ea"/>
                <a:sym typeface="+mn-lt"/>
              </a:rPr>
              <a:t>分组卷积</a:t>
            </a:r>
            <a:r>
              <a:rPr lang="en-US" altLang="zh-CN" sz="2000" dirty="0">
                <a:solidFill>
                  <a:schemeClr val="tx1">
                    <a:lumMod val="65000"/>
                    <a:lumOff val="35000"/>
                  </a:schemeClr>
                </a:solidFill>
                <a:cs typeface="+mn-ea"/>
                <a:sym typeface="+mn-lt"/>
              </a:rPr>
              <a:t>+</a:t>
            </a:r>
            <a:r>
              <a:rPr lang="zh-CN" altLang="en-US" sz="2000" dirty="0">
                <a:solidFill>
                  <a:schemeClr val="tx1">
                    <a:lumMod val="65000"/>
                    <a:lumOff val="35000"/>
                  </a:schemeClr>
                </a:solidFill>
                <a:cs typeface="+mn-ea"/>
                <a:sym typeface="+mn-lt"/>
              </a:rPr>
              <a:t>通道</a:t>
            </a:r>
            <a:r>
              <a:rPr lang="en-US" altLang="zh-CN" sz="2000" dirty="0">
                <a:solidFill>
                  <a:schemeClr val="tx1">
                    <a:lumMod val="65000"/>
                    <a:lumOff val="35000"/>
                  </a:schemeClr>
                </a:solidFill>
                <a:cs typeface="+mn-ea"/>
                <a:sym typeface="+mn-lt"/>
              </a:rPr>
              <a:t>shuffle</a:t>
            </a:r>
            <a:endParaRPr lang="en-US" altLang="zh-CN" sz="2000" dirty="0">
              <a:solidFill>
                <a:schemeClr val="tx1">
                  <a:lumMod val="65000"/>
                  <a:lumOff val="35000"/>
                </a:schemeClr>
              </a:solidFill>
              <a:cs typeface="+mn-ea"/>
              <a:sym typeface="+mn-lt"/>
            </a:endParaRPr>
          </a:p>
        </p:txBody>
      </p:sp>
      <p:pic>
        <p:nvPicPr>
          <p:cNvPr id="4" name="图片 3" descr="/Users/luxiebin/Desktop/截屏2020-11-11 下午3.51.53.png截屏2020-11-11 下午3.51.53"/>
          <p:cNvPicPr>
            <a:picLocks noChangeAspect="1"/>
          </p:cNvPicPr>
          <p:nvPr/>
        </p:nvPicPr>
        <p:blipFill>
          <a:blip r:embed="rId1"/>
          <a:srcRect/>
          <a:stretch>
            <a:fillRect/>
          </a:stretch>
        </p:blipFill>
        <p:spPr>
          <a:xfrm>
            <a:off x="996315" y="2888615"/>
            <a:ext cx="3542030" cy="3066415"/>
          </a:xfrm>
          <a:prstGeom prst="rect">
            <a:avLst/>
          </a:prstGeom>
        </p:spPr>
      </p:pic>
      <p:pic>
        <p:nvPicPr>
          <p:cNvPr id="6" name="图片 5" descr="/Users/luxiebin/Desktop/截屏2020-11-11 下午3.52.01.png截屏2020-11-11 下午3.52.01"/>
          <p:cNvPicPr>
            <a:picLocks noChangeAspect="1"/>
          </p:cNvPicPr>
          <p:nvPr/>
        </p:nvPicPr>
        <p:blipFill>
          <a:blip r:embed="rId2"/>
          <a:srcRect/>
          <a:stretch>
            <a:fillRect/>
          </a:stretch>
        </p:blipFill>
        <p:spPr>
          <a:xfrm>
            <a:off x="4710430" y="2363470"/>
            <a:ext cx="6912610" cy="38233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8510905" cy="661670"/>
            <a:chOff x="874713" y="609042"/>
            <a:chExt cx="8510905" cy="661670"/>
          </a:xfrm>
        </p:grpSpPr>
        <p:sp>
          <p:nvSpPr>
            <p:cNvPr id="38" name="文本框 37"/>
            <p:cNvSpPr txBox="1"/>
            <p:nvPr/>
          </p:nvSpPr>
          <p:spPr>
            <a:xfrm>
              <a:off x="886143" y="748742"/>
              <a:ext cx="8499475"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ShuffleNet VS MobileNet</a:t>
              </a:r>
              <a:r>
                <a:rPr lang="zh-CN" altLang="en-US" sz="2800" b="1" dirty="0">
                  <a:solidFill>
                    <a:schemeClr val="tx1">
                      <a:lumMod val="75000"/>
                      <a:lumOff val="25000"/>
                    </a:schemeClr>
                  </a:solidFill>
                  <a:cs typeface="+mn-ea"/>
                  <a:sym typeface="+mn-lt"/>
                </a:rPr>
                <a:t>实验效果对比</a:t>
              </a:r>
              <a:endParaRPr lang="zh-CN" altLang="en-US"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6" name="图片 5" descr="/Users/luxiebin/Desktop/截屏2020-11-11 下午3.55.42.png截屏2020-11-11 下午3.55.42"/>
          <p:cNvPicPr>
            <a:picLocks noChangeAspect="1"/>
          </p:cNvPicPr>
          <p:nvPr/>
        </p:nvPicPr>
        <p:blipFill>
          <a:blip r:embed="rId1"/>
          <a:srcRect/>
          <a:stretch>
            <a:fillRect/>
          </a:stretch>
        </p:blipFill>
        <p:spPr>
          <a:xfrm>
            <a:off x="945515" y="1471295"/>
            <a:ext cx="9850755" cy="39147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8510905" cy="661670"/>
            <a:chOff x="874713" y="609042"/>
            <a:chExt cx="8510905" cy="661670"/>
          </a:xfrm>
        </p:grpSpPr>
        <p:sp>
          <p:nvSpPr>
            <p:cNvPr id="38" name="文本框 37"/>
            <p:cNvSpPr txBox="1"/>
            <p:nvPr/>
          </p:nvSpPr>
          <p:spPr>
            <a:xfrm>
              <a:off x="886143" y="748742"/>
              <a:ext cx="8499475"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ShuffleNet VS MobileNet</a:t>
              </a:r>
              <a:r>
                <a:rPr lang="zh-CN" altLang="en-US" sz="2800" b="1" dirty="0">
                  <a:solidFill>
                    <a:schemeClr val="tx1">
                      <a:lumMod val="75000"/>
                      <a:lumOff val="25000"/>
                    </a:schemeClr>
                  </a:solidFill>
                  <a:cs typeface="+mn-ea"/>
                  <a:sym typeface="+mn-lt"/>
                </a:rPr>
                <a:t>实验效果对比</a:t>
              </a:r>
              <a:endParaRPr lang="zh-CN" altLang="en-US"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6" name="图片 5" descr="/Users/luxiebin/Desktop/截屏2020-11-11 下午3.55.42.png截屏2020-11-11 下午3.55.42"/>
          <p:cNvPicPr>
            <a:picLocks noChangeAspect="1"/>
          </p:cNvPicPr>
          <p:nvPr/>
        </p:nvPicPr>
        <p:blipFill>
          <a:blip r:embed="rId1"/>
          <a:srcRect/>
          <a:stretch>
            <a:fillRect/>
          </a:stretch>
        </p:blipFill>
        <p:spPr>
          <a:xfrm>
            <a:off x="945515" y="1471295"/>
            <a:ext cx="9850755" cy="39147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7081520" cy="661670"/>
            <a:chOff x="874713" y="609042"/>
            <a:chExt cx="7081520" cy="661670"/>
          </a:xfrm>
        </p:grpSpPr>
        <p:sp>
          <p:nvSpPr>
            <p:cNvPr id="38" name="文本框 37"/>
            <p:cNvSpPr txBox="1"/>
            <p:nvPr/>
          </p:nvSpPr>
          <p:spPr>
            <a:xfrm>
              <a:off x="874713" y="748742"/>
              <a:ext cx="7081520"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VGGNet</a:t>
              </a:r>
              <a:endParaRPr lang="en-US" altLang="zh-CN"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 name="图片 1" descr="截屏2020-11-11 下午2.24.53"/>
          <p:cNvPicPr>
            <a:picLocks noChangeAspect="1"/>
          </p:cNvPicPr>
          <p:nvPr/>
        </p:nvPicPr>
        <p:blipFill>
          <a:blip r:embed="rId1"/>
          <a:stretch>
            <a:fillRect/>
          </a:stretch>
        </p:blipFill>
        <p:spPr>
          <a:xfrm>
            <a:off x="862965" y="1489710"/>
            <a:ext cx="4676140" cy="3877945"/>
          </a:xfrm>
          <a:prstGeom prst="rect">
            <a:avLst/>
          </a:prstGeom>
        </p:spPr>
      </p:pic>
      <p:pic>
        <p:nvPicPr>
          <p:cNvPr id="3" name="图片 2" descr="截屏2020-11-11 下午2.25.13"/>
          <p:cNvPicPr>
            <a:picLocks noChangeAspect="1"/>
          </p:cNvPicPr>
          <p:nvPr/>
        </p:nvPicPr>
        <p:blipFill>
          <a:blip r:embed="rId2"/>
          <a:stretch>
            <a:fillRect/>
          </a:stretch>
        </p:blipFill>
        <p:spPr>
          <a:xfrm>
            <a:off x="5432425" y="149860"/>
            <a:ext cx="7192645" cy="65576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8510905" cy="661670"/>
            <a:chOff x="874713" y="609042"/>
            <a:chExt cx="8510905" cy="661670"/>
          </a:xfrm>
        </p:grpSpPr>
        <p:sp>
          <p:nvSpPr>
            <p:cNvPr id="38" name="文本框 37"/>
            <p:cNvSpPr txBox="1"/>
            <p:nvPr/>
          </p:nvSpPr>
          <p:spPr>
            <a:xfrm>
              <a:off x="886143" y="748742"/>
              <a:ext cx="8499475"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ShuffleNet V2</a:t>
              </a:r>
              <a:endParaRPr lang="zh-CN" altLang="en-US"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 name="矩形 4"/>
          <p:cNvSpPr/>
          <p:nvPr/>
        </p:nvSpPr>
        <p:spPr>
          <a:xfrm>
            <a:off x="1197610" y="1577340"/>
            <a:ext cx="7206615" cy="46037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solidFill>
                  <a:schemeClr val="tx1">
                    <a:lumMod val="65000"/>
                    <a:lumOff val="35000"/>
                  </a:schemeClr>
                </a:solidFill>
                <a:cs typeface="+mn-ea"/>
                <a:sym typeface="+mn-lt"/>
              </a:rPr>
              <a:t>旷视科技针对</a:t>
            </a:r>
            <a:r>
              <a:rPr lang="en-US" altLang="zh-CN" sz="2000" dirty="0">
                <a:solidFill>
                  <a:schemeClr val="tx1">
                    <a:lumMod val="65000"/>
                    <a:lumOff val="35000"/>
                  </a:schemeClr>
                </a:solidFill>
                <a:cs typeface="+mn-ea"/>
                <a:sym typeface="+mn-lt"/>
              </a:rPr>
              <a:t>ShuffleNet V1</a:t>
            </a:r>
            <a:r>
              <a:rPr lang="zh-CN" altLang="en-US" sz="2000" dirty="0">
                <a:solidFill>
                  <a:schemeClr val="tx1">
                    <a:lumMod val="65000"/>
                    <a:lumOff val="35000"/>
                  </a:schemeClr>
                </a:solidFill>
                <a:cs typeface="+mn-ea"/>
                <a:sym typeface="+mn-lt"/>
              </a:rPr>
              <a:t>改进的轻量型卷积神经网</a:t>
            </a:r>
            <a:endParaRPr lang="zh-CN" altLang="en-US" sz="2000" dirty="0">
              <a:solidFill>
                <a:schemeClr val="tx1">
                  <a:lumMod val="65000"/>
                  <a:lumOff val="35000"/>
                </a:schemeClr>
              </a:solidFill>
              <a:cs typeface="+mn-ea"/>
              <a:sym typeface="+mn-lt"/>
            </a:endParaRPr>
          </a:p>
        </p:txBody>
      </p:sp>
      <p:sp>
        <p:nvSpPr>
          <p:cNvPr id="3" name="矩形 2"/>
          <p:cNvSpPr/>
          <p:nvPr/>
        </p:nvSpPr>
        <p:spPr>
          <a:xfrm>
            <a:off x="1197610" y="2491105"/>
            <a:ext cx="7206615" cy="46037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dirty="0">
                <a:solidFill>
                  <a:schemeClr val="tx1">
                    <a:lumMod val="65000"/>
                    <a:lumOff val="35000"/>
                  </a:schemeClr>
                </a:solidFill>
                <a:cs typeface="+mn-ea"/>
                <a:sym typeface="+mn-lt"/>
              </a:rPr>
              <a:t>_x001D_ECCV 2018</a:t>
            </a:r>
            <a:endParaRPr lang="en-US" altLang="zh-CN" sz="2000" dirty="0">
              <a:solidFill>
                <a:schemeClr val="tx1">
                  <a:lumMod val="65000"/>
                  <a:lumOff val="35000"/>
                </a:schemeClr>
              </a:solidFill>
              <a:cs typeface="+mn-ea"/>
              <a:sym typeface="+mn-lt"/>
            </a:endParaRPr>
          </a:p>
        </p:txBody>
      </p:sp>
      <p:sp>
        <p:nvSpPr>
          <p:cNvPr id="4" name="矩形 3"/>
          <p:cNvSpPr/>
          <p:nvPr/>
        </p:nvSpPr>
        <p:spPr>
          <a:xfrm>
            <a:off x="1324610" y="3404235"/>
            <a:ext cx="9553575" cy="46037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solidFill>
                  <a:schemeClr val="tx1">
                    <a:lumMod val="65000"/>
                    <a:lumOff val="35000"/>
                  </a:schemeClr>
                </a:solidFill>
                <a:cs typeface="+mn-ea"/>
                <a:sym typeface="+mn-lt"/>
              </a:rPr>
              <a:t>该模型最大的贡献点在于解释了如何去设计轻量型卷积网络的几个标准和规范</a:t>
            </a:r>
            <a:endParaRPr lang="zh-CN" altLang="en-US" sz="200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8510905" cy="661670"/>
            <a:chOff x="874713" y="609042"/>
            <a:chExt cx="8510905" cy="661670"/>
          </a:xfrm>
        </p:grpSpPr>
        <p:sp>
          <p:nvSpPr>
            <p:cNvPr id="38" name="文本框 37"/>
            <p:cNvSpPr txBox="1"/>
            <p:nvPr/>
          </p:nvSpPr>
          <p:spPr>
            <a:xfrm>
              <a:off x="886143" y="748742"/>
              <a:ext cx="8499475"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cs typeface="+mn-ea"/>
                  <a:sym typeface="+mn-lt"/>
                </a:rPr>
                <a:t>轻量型卷积神经网设计标准</a:t>
              </a:r>
              <a:endParaRPr lang="zh-CN" altLang="en-US"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6" name="图片 5" descr="/Users/luxiebin/Desktop/截屏2020-11-11 下午4.02.17.png截屏2020-11-11 下午4.02.17"/>
          <p:cNvPicPr>
            <a:picLocks noChangeAspect="1"/>
          </p:cNvPicPr>
          <p:nvPr/>
        </p:nvPicPr>
        <p:blipFill>
          <a:blip r:embed="rId1"/>
          <a:srcRect/>
          <a:stretch>
            <a:fillRect/>
          </a:stretch>
        </p:blipFill>
        <p:spPr>
          <a:xfrm>
            <a:off x="945515" y="1848803"/>
            <a:ext cx="9850755" cy="31597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8510905" cy="661670"/>
            <a:chOff x="874713" y="609042"/>
            <a:chExt cx="8510905" cy="661670"/>
          </a:xfrm>
        </p:grpSpPr>
        <p:sp>
          <p:nvSpPr>
            <p:cNvPr id="38" name="文本框 37"/>
            <p:cNvSpPr txBox="1"/>
            <p:nvPr/>
          </p:nvSpPr>
          <p:spPr>
            <a:xfrm>
              <a:off x="886143" y="748742"/>
              <a:ext cx="8499475"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ShuffleNet V2</a:t>
              </a:r>
              <a:endParaRPr lang="en-US" altLang="zh-CN"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6" name="图片 5" descr="/Users/luxiebin/Desktop/截屏2020-11-11 下午4.04.03.png截屏2020-11-11 下午4.04.03"/>
          <p:cNvPicPr>
            <a:picLocks noChangeAspect="1"/>
          </p:cNvPicPr>
          <p:nvPr/>
        </p:nvPicPr>
        <p:blipFill>
          <a:blip r:embed="rId1"/>
          <a:srcRect/>
          <a:stretch>
            <a:fillRect/>
          </a:stretch>
        </p:blipFill>
        <p:spPr>
          <a:xfrm>
            <a:off x="1016635" y="1294130"/>
            <a:ext cx="9480550" cy="49231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8510905" cy="661670"/>
            <a:chOff x="874713" y="609042"/>
            <a:chExt cx="8510905" cy="661670"/>
          </a:xfrm>
        </p:grpSpPr>
        <p:sp>
          <p:nvSpPr>
            <p:cNvPr id="38" name="文本框 37"/>
            <p:cNvSpPr txBox="1"/>
            <p:nvPr/>
          </p:nvSpPr>
          <p:spPr>
            <a:xfrm>
              <a:off x="886143" y="748742"/>
              <a:ext cx="8499475"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ShuffleNet V2</a:t>
              </a:r>
              <a:endParaRPr lang="en-US" altLang="zh-CN"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6" name="图片 5" descr="/Users/luxiebin/Desktop/截屏2020-11-11 下午4.07.51.png截屏2020-11-11 下午4.07.51"/>
          <p:cNvPicPr>
            <a:picLocks noChangeAspect="1"/>
          </p:cNvPicPr>
          <p:nvPr/>
        </p:nvPicPr>
        <p:blipFill>
          <a:blip r:embed="rId1"/>
          <a:srcRect/>
          <a:stretch>
            <a:fillRect/>
          </a:stretch>
        </p:blipFill>
        <p:spPr>
          <a:xfrm>
            <a:off x="1688465" y="1294130"/>
            <a:ext cx="8136890" cy="49231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862965" y="632460"/>
            <a:ext cx="1370330"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862648" y="772237"/>
            <a:ext cx="8499475"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cs typeface="+mn-ea"/>
                <a:sym typeface="+mn-lt"/>
              </a:rPr>
              <a:t>基础：</a:t>
            </a:r>
            <a:endParaRPr lang="zh-CN" altLang="en-US" sz="2800" b="1" dirty="0">
              <a:solidFill>
                <a:schemeClr val="tx1">
                  <a:lumMod val="75000"/>
                  <a:lumOff val="25000"/>
                </a:schemeClr>
              </a:solidFill>
              <a:cs typeface="+mn-ea"/>
              <a:sym typeface="+mn-lt"/>
            </a:endParaRPr>
          </a:p>
        </p:txBody>
      </p:sp>
      <p:sp>
        <p:nvSpPr>
          <p:cNvPr id="3" name="文本框 2"/>
          <p:cNvSpPr txBox="1"/>
          <p:nvPr/>
        </p:nvSpPr>
        <p:spPr>
          <a:xfrm>
            <a:off x="862648" y="1473912"/>
            <a:ext cx="8499475" cy="922020"/>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1</a:t>
            </a:r>
            <a:r>
              <a:rPr lang="zh-CN" altLang="en-US" b="1" dirty="0">
                <a:solidFill>
                  <a:schemeClr val="tx1">
                    <a:lumMod val="75000"/>
                    <a:lumOff val="25000"/>
                  </a:schemeClr>
                </a:solidFill>
                <a:cs typeface="+mn-ea"/>
                <a:sym typeface="+mn-lt"/>
              </a:rPr>
              <a:t>、剑指</a:t>
            </a:r>
            <a:r>
              <a:rPr lang="en-US" altLang="zh-CN" b="1" dirty="0">
                <a:solidFill>
                  <a:schemeClr val="tx1">
                    <a:lumMod val="75000"/>
                    <a:lumOff val="25000"/>
                  </a:schemeClr>
                </a:solidFill>
                <a:cs typeface="+mn-ea"/>
                <a:sym typeface="+mn-lt"/>
              </a:rPr>
              <a:t>offer  </a:t>
            </a:r>
            <a:endParaRPr lang="en-US" altLang="zh-CN" b="1" dirty="0">
              <a:solidFill>
                <a:schemeClr val="tx1">
                  <a:lumMod val="75000"/>
                  <a:lumOff val="25000"/>
                </a:schemeClr>
              </a:solidFill>
              <a:cs typeface="+mn-ea"/>
              <a:sym typeface="+mn-lt"/>
            </a:endParaRPr>
          </a:p>
          <a:p>
            <a:r>
              <a:rPr lang="en-US" altLang="zh-CN" b="1" dirty="0">
                <a:solidFill>
                  <a:schemeClr val="tx1">
                    <a:lumMod val="75000"/>
                    <a:lumOff val="25000"/>
                  </a:schemeClr>
                </a:solidFill>
                <a:cs typeface="+mn-ea"/>
                <a:sym typeface="+mn-lt"/>
              </a:rPr>
              <a:t>链接: https://pan.baidu.com/s/1DPcKEaPKofzWhPAKlkD2og  密码: rrf1</a:t>
            </a:r>
            <a:endParaRPr lang="en-US" altLang="zh-CN" b="1" dirty="0">
              <a:solidFill>
                <a:schemeClr val="tx1">
                  <a:lumMod val="75000"/>
                  <a:lumOff val="25000"/>
                </a:schemeClr>
              </a:solidFill>
              <a:cs typeface="+mn-ea"/>
              <a:sym typeface="+mn-lt"/>
            </a:endParaRPr>
          </a:p>
          <a:p>
            <a:r>
              <a:rPr lang="en-US" altLang="zh-CN" b="1" dirty="0">
                <a:solidFill>
                  <a:schemeClr val="tx1">
                    <a:lumMod val="75000"/>
                    <a:lumOff val="25000"/>
                  </a:schemeClr>
                </a:solidFill>
                <a:cs typeface="+mn-ea"/>
                <a:sym typeface="+mn-lt"/>
              </a:rPr>
              <a:t>--来自百度网盘超级会员V4的分享</a:t>
            </a:r>
            <a:endParaRPr lang="en-US" altLang="zh-CN" b="1" dirty="0">
              <a:solidFill>
                <a:schemeClr val="tx1">
                  <a:lumMod val="75000"/>
                  <a:lumOff val="25000"/>
                </a:schemeClr>
              </a:solidFill>
              <a:cs typeface="+mn-ea"/>
              <a:sym typeface="+mn-lt"/>
            </a:endParaRPr>
          </a:p>
        </p:txBody>
      </p:sp>
      <p:sp>
        <p:nvSpPr>
          <p:cNvPr id="4" name="文本框 3"/>
          <p:cNvSpPr txBox="1"/>
          <p:nvPr/>
        </p:nvSpPr>
        <p:spPr>
          <a:xfrm>
            <a:off x="862648" y="2613102"/>
            <a:ext cx="8499475" cy="368300"/>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2</a:t>
            </a:r>
            <a:r>
              <a:rPr lang="zh-CN" altLang="en-US" b="1" dirty="0">
                <a:solidFill>
                  <a:schemeClr val="tx1">
                    <a:lumMod val="75000"/>
                    <a:lumOff val="25000"/>
                  </a:schemeClr>
                </a:solidFill>
                <a:cs typeface="+mn-ea"/>
                <a:sym typeface="+mn-lt"/>
              </a:rPr>
              <a:t>、图解 HTTP</a:t>
            </a:r>
            <a:endParaRPr lang="zh-CN" altLang="en-US" b="1" dirty="0">
              <a:solidFill>
                <a:schemeClr val="tx1">
                  <a:lumMod val="75000"/>
                  <a:lumOff val="25000"/>
                </a:schemeClr>
              </a:solidFill>
              <a:cs typeface="+mn-ea"/>
              <a:sym typeface="+mn-lt"/>
            </a:endParaRPr>
          </a:p>
        </p:txBody>
      </p:sp>
      <p:sp>
        <p:nvSpPr>
          <p:cNvPr id="5" name="文本框 4"/>
          <p:cNvSpPr txBox="1"/>
          <p:nvPr/>
        </p:nvSpPr>
        <p:spPr>
          <a:xfrm>
            <a:off x="862648" y="3244927"/>
            <a:ext cx="8499475" cy="922020"/>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3</a:t>
            </a:r>
            <a:r>
              <a:rPr lang="zh-CN" altLang="en-US" b="1" dirty="0">
                <a:solidFill>
                  <a:schemeClr val="tx1">
                    <a:lumMod val="75000"/>
                    <a:lumOff val="25000"/>
                  </a:schemeClr>
                </a:solidFill>
                <a:cs typeface="+mn-ea"/>
                <a:sym typeface="+mn-lt"/>
              </a:rPr>
              <a:t>、</a:t>
            </a:r>
            <a:r>
              <a:rPr b="1" dirty="0">
                <a:solidFill>
                  <a:schemeClr val="tx1">
                    <a:lumMod val="75000"/>
                    <a:lumOff val="25000"/>
                  </a:schemeClr>
                </a:solidFill>
                <a:cs typeface="+mn-ea"/>
                <a:sym typeface="+mn-lt"/>
              </a:rPr>
              <a:t>java与模式 </a:t>
            </a:r>
            <a:r>
              <a:rPr lang="zh-CN" b="1" dirty="0">
                <a:solidFill>
                  <a:schemeClr val="tx1">
                    <a:lumMod val="75000"/>
                    <a:lumOff val="25000"/>
                  </a:schemeClr>
                </a:solidFill>
                <a:cs typeface="+mn-ea"/>
                <a:sym typeface="+mn-lt"/>
              </a:rPr>
              <a:t>（设计模式，可以不用看书籍直接看下面的视频）</a:t>
            </a:r>
            <a:endParaRPr b="1" dirty="0">
              <a:solidFill>
                <a:schemeClr val="tx1">
                  <a:lumMod val="75000"/>
                  <a:lumOff val="25000"/>
                </a:schemeClr>
              </a:solidFill>
              <a:cs typeface="+mn-ea"/>
              <a:sym typeface="+mn-lt"/>
            </a:endParaRPr>
          </a:p>
          <a:p>
            <a:r>
              <a:rPr b="1" dirty="0">
                <a:solidFill>
                  <a:schemeClr val="tx1">
                    <a:lumMod val="75000"/>
                    <a:lumOff val="25000"/>
                  </a:schemeClr>
                </a:solidFill>
                <a:cs typeface="+mn-ea"/>
                <a:sym typeface="+mn-lt"/>
              </a:rPr>
              <a:t>链接: https://pan.baidu.com/s/1Elh0xc62nyPoS4s0x-Hw6w  密码: mvwp</a:t>
            </a:r>
            <a:endParaRPr b="1" dirty="0">
              <a:solidFill>
                <a:schemeClr val="tx1">
                  <a:lumMod val="75000"/>
                  <a:lumOff val="25000"/>
                </a:schemeClr>
              </a:solidFill>
              <a:cs typeface="+mn-ea"/>
              <a:sym typeface="+mn-lt"/>
            </a:endParaRPr>
          </a:p>
          <a:p>
            <a:r>
              <a:rPr b="1" dirty="0">
                <a:solidFill>
                  <a:schemeClr val="tx1">
                    <a:lumMod val="75000"/>
                    <a:lumOff val="25000"/>
                  </a:schemeClr>
                </a:solidFill>
                <a:cs typeface="+mn-ea"/>
                <a:sym typeface="+mn-lt"/>
              </a:rPr>
              <a:t>--来自百度网盘超级会员V4的分享</a:t>
            </a:r>
            <a:endParaRPr b="1" dirty="0">
              <a:solidFill>
                <a:schemeClr val="tx1">
                  <a:lumMod val="75000"/>
                  <a:lumOff val="25000"/>
                </a:schemeClr>
              </a:solidFill>
              <a:cs typeface="+mn-ea"/>
              <a:sym typeface="+mn-lt"/>
            </a:endParaRPr>
          </a:p>
        </p:txBody>
      </p:sp>
      <p:sp>
        <p:nvSpPr>
          <p:cNvPr id="8" name="文本框 7"/>
          <p:cNvSpPr txBox="1"/>
          <p:nvPr/>
        </p:nvSpPr>
        <p:spPr>
          <a:xfrm>
            <a:off x="862648" y="4427297"/>
            <a:ext cx="8499475" cy="368300"/>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4</a:t>
            </a:r>
            <a:r>
              <a:rPr lang="zh-CN" altLang="en-US" b="1" dirty="0">
                <a:solidFill>
                  <a:schemeClr val="tx1">
                    <a:lumMod val="75000"/>
                    <a:lumOff val="25000"/>
                  </a:schemeClr>
                </a:solidFill>
                <a:cs typeface="+mn-ea"/>
                <a:sym typeface="+mn-lt"/>
              </a:rPr>
              <a:t>、Pro Git</a:t>
            </a:r>
            <a:endParaRPr b="1" dirty="0">
              <a:solidFill>
                <a:schemeClr val="tx1">
                  <a:lumMod val="75000"/>
                  <a:lumOff val="25000"/>
                </a:schemeClr>
              </a:solidFill>
              <a:cs typeface="+mn-ea"/>
              <a:sym typeface="+mn-lt"/>
            </a:endParaRPr>
          </a:p>
        </p:txBody>
      </p:sp>
      <p:sp>
        <p:nvSpPr>
          <p:cNvPr id="9" name="文本框 8"/>
          <p:cNvSpPr txBox="1"/>
          <p:nvPr/>
        </p:nvSpPr>
        <p:spPr>
          <a:xfrm>
            <a:off x="862648" y="5060392"/>
            <a:ext cx="8499475" cy="368300"/>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5</a:t>
            </a:r>
            <a:r>
              <a:rPr lang="zh-CN" altLang="en-US" b="1" dirty="0">
                <a:solidFill>
                  <a:schemeClr val="tx1">
                    <a:lumMod val="75000"/>
                    <a:lumOff val="25000"/>
                  </a:schemeClr>
                </a:solidFill>
                <a:cs typeface="+mn-ea"/>
                <a:sym typeface="+mn-lt"/>
              </a:rPr>
              <a:t>、重构改善既有代码的设计</a:t>
            </a:r>
            <a:endParaRPr lang="zh-CN" altLang="en-US" b="1"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862965" y="632460"/>
            <a:ext cx="1370330"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862648" y="772237"/>
            <a:ext cx="8499475"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cs typeface="+mn-ea"/>
                <a:sym typeface="+mn-lt"/>
              </a:rPr>
              <a:t>后端（</a:t>
            </a:r>
            <a:r>
              <a:rPr lang="en-US" altLang="zh-CN" sz="2800" b="1" dirty="0">
                <a:solidFill>
                  <a:schemeClr val="tx1">
                    <a:lumMod val="75000"/>
                    <a:lumOff val="25000"/>
                  </a:schemeClr>
                </a:solidFill>
                <a:cs typeface="+mn-ea"/>
                <a:sym typeface="+mn-lt"/>
              </a:rPr>
              <a:t>Java</a:t>
            </a:r>
            <a:r>
              <a:rPr lang="zh-CN" altLang="en-US" sz="2800" b="1" dirty="0">
                <a:solidFill>
                  <a:schemeClr val="tx1">
                    <a:lumMod val="75000"/>
                    <a:lumOff val="25000"/>
                  </a:schemeClr>
                </a:solidFill>
                <a:cs typeface="+mn-ea"/>
                <a:sym typeface="+mn-lt"/>
              </a:rPr>
              <a:t>语言）：</a:t>
            </a:r>
            <a:endParaRPr lang="zh-CN" altLang="en-US" sz="2800" b="1" dirty="0">
              <a:solidFill>
                <a:schemeClr val="tx1">
                  <a:lumMod val="75000"/>
                  <a:lumOff val="25000"/>
                </a:schemeClr>
              </a:solidFill>
              <a:cs typeface="+mn-ea"/>
              <a:sym typeface="+mn-lt"/>
            </a:endParaRPr>
          </a:p>
        </p:txBody>
      </p:sp>
      <p:sp>
        <p:nvSpPr>
          <p:cNvPr id="3" name="文本框 2"/>
          <p:cNvSpPr txBox="1"/>
          <p:nvPr/>
        </p:nvSpPr>
        <p:spPr>
          <a:xfrm>
            <a:off x="862648" y="1473912"/>
            <a:ext cx="8499475" cy="368300"/>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1</a:t>
            </a:r>
            <a:r>
              <a:rPr lang="zh-CN" altLang="en-US" b="1" dirty="0">
                <a:solidFill>
                  <a:schemeClr val="tx1">
                    <a:lumMod val="75000"/>
                    <a:lumOff val="25000"/>
                  </a:schemeClr>
                </a:solidFill>
                <a:cs typeface="+mn-ea"/>
                <a:sym typeface="+mn-lt"/>
              </a:rPr>
              <a:t>、</a:t>
            </a:r>
            <a:r>
              <a:rPr b="1" dirty="0">
                <a:solidFill>
                  <a:schemeClr val="tx1">
                    <a:lumMod val="75000"/>
                    <a:lumOff val="25000"/>
                  </a:schemeClr>
                </a:solidFill>
                <a:cs typeface="+mn-ea"/>
                <a:sym typeface="+mn-lt"/>
              </a:rPr>
              <a:t>Java 核心技术卷 1/2</a:t>
            </a:r>
            <a:endParaRPr lang="en-US" altLang="zh-CN" b="1" dirty="0">
              <a:solidFill>
                <a:schemeClr val="tx1">
                  <a:lumMod val="75000"/>
                  <a:lumOff val="25000"/>
                </a:schemeClr>
              </a:solidFill>
              <a:cs typeface="+mn-ea"/>
              <a:sym typeface="+mn-lt"/>
            </a:endParaRPr>
          </a:p>
        </p:txBody>
      </p:sp>
      <p:sp>
        <p:nvSpPr>
          <p:cNvPr id="4" name="文本框 3"/>
          <p:cNvSpPr txBox="1"/>
          <p:nvPr/>
        </p:nvSpPr>
        <p:spPr>
          <a:xfrm>
            <a:off x="862648" y="2085417"/>
            <a:ext cx="8499475" cy="1476375"/>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2</a:t>
            </a:r>
            <a:r>
              <a:rPr lang="zh-CN" altLang="en-US" b="1" dirty="0">
                <a:solidFill>
                  <a:schemeClr val="tx1">
                    <a:lumMod val="75000"/>
                    <a:lumOff val="25000"/>
                  </a:schemeClr>
                </a:solidFill>
                <a:cs typeface="+mn-ea"/>
                <a:sym typeface="+mn-lt"/>
              </a:rPr>
              <a:t>、java并发编程的艺术</a:t>
            </a:r>
            <a:endParaRPr lang="zh-CN" altLang="en-US" b="1" dirty="0">
              <a:solidFill>
                <a:schemeClr val="tx1">
                  <a:lumMod val="75000"/>
                  <a:lumOff val="25000"/>
                </a:schemeClr>
              </a:solidFill>
              <a:cs typeface="+mn-ea"/>
              <a:sym typeface="+mn-lt"/>
            </a:endParaRPr>
          </a:p>
          <a:p>
            <a:r>
              <a:rPr lang="zh-CN" altLang="en-US" b="1" dirty="0">
                <a:solidFill>
                  <a:schemeClr val="tx1">
                    <a:lumMod val="75000"/>
                    <a:lumOff val="25000"/>
                  </a:schemeClr>
                </a:solidFill>
                <a:cs typeface="+mn-ea"/>
                <a:sym typeface="+mn-lt"/>
              </a:rPr>
              <a:t>链接: https://pan.baidu.com/s/1JdBPTfFJiMQSHyn0Mi3Gsw  密码: qrue</a:t>
            </a:r>
            <a:endParaRPr lang="zh-CN" altLang="en-US" b="1" dirty="0">
              <a:solidFill>
                <a:schemeClr val="tx1">
                  <a:lumMod val="75000"/>
                  <a:lumOff val="25000"/>
                </a:schemeClr>
              </a:solidFill>
              <a:cs typeface="+mn-ea"/>
              <a:sym typeface="+mn-lt"/>
            </a:endParaRPr>
          </a:p>
          <a:p>
            <a:r>
              <a:rPr lang="zh-CN" altLang="en-US" b="1" dirty="0">
                <a:solidFill>
                  <a:schemeClr val="tx1">
                    <a:lumMod val="75000"/>
                    <a:lumOff val="25000"/>
                  </a:schemeClr>
                </a:solidFill>
                <a:cs typeface="+mn-ea"/>
                <a:sym typeface="+mn-lt"/>
              </a:rPr>
              <a:t>--来自百度网盘超级会员V4的分享</a:t>
            </a:r>
            <a:endParaRPr lang="zh-CN" altLang="en-US" b="1" dirty="0">
              <a:solidFill>
                <a:schemeClr val="tx1">
                  <a:lumMod val="75000"/>
                  <a:lumOff val="25000"/>
                </a:schemeClr>
              </a:solidFill>
              <a:cs typeface="+mn-ea"/>
              <a:sym typeface="+mn-lt"/>
            </a:endParaRPr>
          </a:p>
          <a:p>
            <a:r>
              <a:rPr lang="zh-CN" altLang="en-US" b="1" dirty="0">
                <a:solidFill>
                  <a:schemeClr val="tx1">
                    <a:lumMod val="75000"/>
                    <a:lumOff val="25000"/>
                  </a:schemeClr>
                </a:solidFill>
                <a:cs typeface="+mn-ea"/>
                <a:sym typeface="+mn-lt"/>
              </a:rPr>
              <a:t>链接: https://pan.baidu.com/s/1yXmyq88OauEIvbnN6LGg_w  密码: rvaw</a:t>
            </a:r>
            <a:endParaRPr lang="zh-CN" altLang="en-US" b="1" dirty="0">
              <a:solidFill>
                <a:schemeClr val="tx1">
                  <a:lumMod val="75000"/>
                  <a:lumOff val="25000"/>
                </a:schemeClr>
              </a:solidFill>
              <a:cs typeface="+mn-ea"/>
              <a:sym typeface="+mn-lt"/>
            </a:endParaRPr>
          </a:p>
          <a:p>
            <a:r>
              <a:rPr lang="zh-CN" altLang="en-US" b="1" dirty="0">
                <a:solidFill>
                  <a:schemeClr val="tx1">
                    <a:lumMod val="75000"/>
                    <a:lumOff val="25000"/>
                  </a:schemeClr>
                </a:solidFill>
                <a:cs typeface="+mn-ea"/>
                <a:sym typeface="+mn-lt"/>
              </a:rPr>
              <a:t>--来自百度网盘超级会员V4的分享</a:t>
            </a:r>
            <a:endParaRPr lang="zh-CN" altLang="en-US" b="1" dirty="0">
              <a:solidFill>
                <a:schemeClr val="tx1">
                  <a:lumMod val="75000"/>
                  <a:lumOff val="25000"/>
                </a:schemeClr>
              </a:solidFill>
              <a:cs typeface="+mn-ea"/>
              <a:sym typeface="+mn-lt"/>
            </a:endParaRPr>
          </a:p>
        </p:txBody>
      </p:sp>
      <p:sp>
        <p:nvSpPr>
          <p:cNvPr id="5" name="文本框 4"/>
          <p:cNvSpPr txBox="1"/>
          <p:nvPr/>
        </p:nvSpPr>
        <p:spPr>
          <a:xfrm>
            <a:off x="862648" y="3811347"/>
            <a:ext cx="8499475" cy="922020"/>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3</a:t>
            </a:r>
            <a:r>
              <a:rPr lang="zh-CN" altLang="en-US" b="1" dirty="0">
                <a:solidFill>
                  <a:schemeClr val="tx1">
                    <a:lumMod val="75000"/>
                    <a:lumOff val="25000"/>
                  </a:schemeClr>
                </a:solidFill>
                <a:cs typeface="+mn-ea"/>
                <a:sym typeface="+mn-lt"/>
              </a:rPr>
              <a:t>、</a:t>
            </a:r>
            <a:r>
              <a:rPr b="1" dirty="0">
                <a:solidFill>
                  <a:schemeClr val="tx1">
                    <a:lumMod val="75000"/>
                    <a:lumOff val="25000"/>
                  </a:schemeClr>
                </a:solidFill>
                <a:cs typeface="+mn-ea"/>
                <a:sym typeface="+mn-lt"/>
              </a:rPr>
              <a:t>深入理解java虚拟机 </a:t>
            </a:r>
            <a:endParaRPr b="1" dirty="0">
              <a:solidFill>
                <a:schemeClr val="tx1">
                  <a:lumMod val="75000"/>
                  <a:lumOff val="25000"/>
                </a:schemeClr>
              </a:solidFill>
              <a:cs typeface="+mn-ea"/>
              <a:sym typeface="+mn-lt"/>
            </a:endParaRPr>
          </a:p>
          <a:p>
            <a:r>
              <a:rPr lang="en-US" b="1" dirty="0">
                <a:solidFill>
                  <a:schemeClr val="tx1">
                    <a:lumMod val="75000"/>
                    <a:lumOff val="25000"/>
                  </a:schemeClr>
                </a:solidFill>
                <a:cs typeface="+mn-ea"/>
                <a:sym typeface="+mn-lt"/>
              </a:rPr>
              <a:t>https://www.bilibili.com/video/BV1PJ411n7xZ?from=search&amp;seid=11470159850101987207&amp;spm_id_from=333.337.0.0</a:t>
            </a:r>
            <a:endParaRPr lang="en-US" b="1" dirty="0">
              <a:solidFill>
                <a:schemeClr val="tx1">
                  <a:lumMod val="75000"/>
                  <a:lumOff val="25000"/>
                </a:schemeClr>
              </a:solidFill>
              <a:cs typeface="+mn-ea"/>
              <a:sym typeface="+mn-lt"/>
            </a:endParaRPr>
          </a:p>
        </p:txBody>
      </p:sp>
      <p:sp>
        <p:nvSpPr>
          <p:cNvPr id="6" name="文本框 5"/>
          <p:cNvSpPr txBox="1"/>
          <p:nvPr/>
        </p:nvSpPr>
        <p:spPr>
          <a:xfrm>
            <a:off x="862648" y="4976572"/>
            <a:ext cx="8499475" cy="368300"/>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4</a:t>
            </a:r>
            <a:r>
              <a:rPr lang="zh-CN" altLang="en-US" b="1" dirty="0">
                <a:solidFill>
                  <a:schemeClr val="tx1">
                    <a:lumMod val="75000"/>
                    <a:lumOff val="25000"/>
                  </a:schemeClr>
                </a:solidFill>
                <a:cs typeface="+mn-ea"/>
                <a:sym typeface="+mn-lt"/>
              </a:rPr>
              <a:t>、Redis设计与实现</a:t>
            </a:r>
            <a:endParaRPr lang="en-US" b="1" dirty="0">
              <a:solidFill>
                <a:schemeClr val="tx1">
                  <a:lumMod val="75000"/>
                  <a:lumOff val="25000"/>
                </a:schemeClr>
              </a:solidFill>
              <a:cs typeface="+mn-ea"/>
              <a:sym typeface="+mn-lt"/>
            </a:endParaRPr>
          </a:p>
        </p:txBody>
      </p:sp>
      <p:sp>
        <p:nvSpPr>
          <p:cNvPr id="7" name="文本框 6"/>
          <p:cNvSpPr txBox="1"/>
          <p:nvPr/>
        </p:nvSpPr>
        <p:spPr>
          <a:xfrm>
            <a:off x="862648" y="5463617"/>
            <a:ext cx="8499475" cy="1753235"/>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5</a:t>
            </a:r>
            <a:r>
              <a:rPr lang="zh-CN" altLang="en-US" b="1" dirty="0">
                <a:solidFill>
                  <a:schemeClr val="tx1">
                    <a:lumMod val="75000"/>
                    <a:lumOff val="25000"/>
                  </a:schemeClr>
                </a:solidFill>
                <a:cs typeface="+mn-ea"/>
                <a:sym typeface="+mn-lt"/>
              </a:rPr>
              <a:t>、</a:t>
            </a:r>
            <a:r>
              <a:rPr lang="en-US" altLang="zh-CN" b="1" dirty="0">
                <a:solidFill>
                  <a:schemeClr val="tx1">
                    <a:lumMod val="75000"/>
                    <a:lumOff val="25000"/>
                  </a:schemeClr>
                </a:solidFill>
                <a:cs typeface="+mn-ea"/>
                <a:sym typeface="+mn-lt"/>
              </a:rPr>
              <a:t>Spring</a:t>
            </a:r>
            <a:r>
              <a:rPr lang="zh-CN" altLang="en-US" b="1" dirty="0">
                <a:solidFill>
                  <a:schemeClr val="tx1">
                    <a:lumMod val="75000"/>
                    <a:lumOff val="25000"/>
                  </a:schemeClr>
                </a:solidFill>
                <a:cs typeface="+mn-ea"/>
                <a:sym typeface="+mn-lt"/>
              </a:rPr>
              <a:t>（看视频吧）</a:t>
            </a:r>
            <a:endParaRPr lang="zh-CN" altLang="en-US" b="1" dirty="0">
              <a:solidFill>
                <a:schemeClr val="tx1">
                  <a:lumMod val="75000"/>
                  <a:lumOff val="25000"/>
                </a:schemeClr>
              </a:solidFill>
              <a:cs typeface="+mn-ea"/>
              <a:sym typeface="+mn-lt"/>
            </a:endParaRPr>
          </a:p>
          <a:p>
            <a:r>
              <a:rPr lang="zh-CN" altLang="en-US" b="1" dirty="0">
                <a:solidFill>
                  <a:schemeClr val="tx1">
                    <a:lumMod val="75000"/>
                    <a:lumOff val="25000"/>
                  </a:schemeClr>
                </a:solidFill>
                <a:cs typeface="+mn-ea"/>
                <a:sym typeface="+mn-lt"/>
              </a:rPr>
              <a:t>链接: https://pan.baidu.com/s/1DsDP_kSdS9ZyNu115EwM8Q  密码: j5fq</a:t>
            </a:r>
            <a:endParaRPr lang="zh-CN" altLang="en-US" b="1" dirty="0">
              <a:solidFill>
                <a:schemeClr val="tx1">
                  <a:lumMod val="75000"/>
                  <a:lumOff val="25000"/>
                </a:schemeClr>
              </a:solidFill>
              <a:cs typeface="+mn-ea"/>
              <a:sym typeface="+mn-lt"/>
            </a:endParaRPr>
          </a:p>
          <a:p>
            <a:r>
              <a:rPr lang="zh-CN" altLang="en-US" b="1" dirty="0">
                <a:solidFill>
                  <a:schemeClr val="tx1">
                    <a:lumMod val="75000"/>
                    <a:lumOff val="25000"/>
                  </a:schemeClr>
                </a:solidFill>
                <a:cs typeface="+mn-ea"/>
                <a:sym typeface="+mn-lt"/>
              </a:rPr>
              <a:t>--来自百度网盘超级会员V4的分享</a:t>
            </a:r>
            <a:endParaRPr lang="zh-CN" altLang="en-US" b="1" dirty="0">
              <a:solidFill>
                <a:schemeClr val="tx1">
                  <a:lumMod val="75000"/>
                  <a:lumOff val="25000"/>
                </a:schemeClr>
              </a:solidFill>
              <a:cs typeface="+mn-ea"/>
              <a:sym typeface="+mn-lt"/>
            </a:endParaRPr>
          </a:p>
          <a:p>
            <a:r>
              <a:rPr lang="zh-CN" altLang="en-US" b="1" dirty="0">
                <a:solidFill>
                  <a:schemeClr val="tx1">
                    <a:lumMod val="75000"/>
                    <a:lumOff val="25000"/>
                  </a:schemeClr>
                </a:solidFill>
                <a:cs typeface="+mn-ea"/>
                <a:sym typeface="+mn-lt"/>
              </a:rPr>
              <a:t>链接: https://pan.baidu.com/s/1bdyu3fW_vjFL4LpHatOW1A  密码: bwae</a:t>
            </a:r>
            <a:endParaRPr lang="zh-CN" altLang="en-US" b="1" dirty="0">
              <a:solidFill>
                <a:schemeClr val="tx1">
                  <a:lumMod val="75000"/>
                  <a:lumOff val="25000"/>
                </a:schemeClr>
              </a:solidFill>
              <a:cs typeface="+mn-ea"/>
              <a:sym typeface="+mn-lt"/>
            </a:endParaRPr>
          </a:p>
          <a:p>
            <a:r>
              <a:rPr lang="zh-CN" altLang="en-US" b="1" dirty="0">
                <a:solidFill>
                  <a:schemeClr val="tx1">
                    <a:lumMod val="75000"/>
                    <a:lumOff val="25000"/>
                  </a:schemeClr>
                </a:solidFill>
                <a:cs typeface="+mn-ea"/>
                <a:sym typeface="+mn-lt"/>
              </a:rPr>
              <a:t>--来自百度网盘超级会员V4的分享</a:t>
            </a:r>
            <a:endParaRPr lang="zh-CN" altLang="en-US" b="1" dirty="0">
              <a:solidFill>
                <a:schemeClr val="tx1">
                  <a:lumMod val="75000"/>
                  <a:lumOff val="25000"/>
                </a:schemeClr>
              </a:solidFill>
              <a:cs typeface="+mn-ea"/>
              <a:sym typeface="+mn-lt"/>
            </a:endParaRPr>
          </a:p>
          <a:p>
            <a:endParaRPr lang="zh-CN" altLang="en-US" b="1"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862965" y="632460"/>
            <a:ext cx="1370330"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862648" y="932892"/>
            <a:ext cx="8499475" cy="368300"/>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5</a:t>
            </a:r>
            <a:r>
              <a:rPr lang="zh-CN" altLang="en-US" b="1" dirty="0">
                <a:solidFill>
                  <a:schemeClr val="tx1">
                    <a:lumMod val="75000"/>
                    <a:lumOff val="25000"/>
                  </a:schemeClr>
                </a:solidFill>
                <a:cs typeface="+mn-ea"/>
                <a:sym typeface="+mn-lt"/>
              </a:rPr>
              <a:t>、MySQL必知必会</a:t>
            </a:r>
            <a:endParaRPr lang="zh-CN" altLang="en-US" b="1" dirty="0">
              <a:solidFill>
                <a:schemeClr val="tx1">
                  <a:lumMod val="75000"/>
                  <a:lumOff val="25000"/>
                </a:schemeClr>
              </a:solidFill>
              <a:cs typeface="+mn-ea"/>
              <a:sym typeface="+mn-lt"/>
            </a:endParaRPr>
          </a:p>
        </p:txBody>
      </p:sp>
      <p:sp>
        <p:nvSpPr>
          <p:cNvPr id="4" name="文本框 3"/>
          <p:cNvSpPr txBox="1"/>
          <p:nvPr/>
        </p:nvSpPr>
        <p:spPr>
          <a:xfrm>
            <a:off x="862648" y="1553287"/>
            <a:ext cx="8499475" cy="1753235"/>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6</a:t>
            </a:r>
            <a:r>
              <a:rPr lang="zh-CN" altLang="en-US" b="1" dirty="0">
                <a:solidFill>
                  <a:schemeClr val="tx1">
                    <a:lumMod val="75000"/>
                    <a:lumOff val="25000"/>
                  </a:schemeClr>
                </a:solidFill>
                <a:cs typeface="+mn-ea"/>
                <a:sym typeface="+mn-lt"/>
              </a:rPr>
              <a:t>、</a:t>
            </a:r>
            <a:r>
              <a:rPr lang="en-US" altLang="zh-CN" b="1" dirty="0">
                <a:solidFill>
                  <a:schemeClr val="tx1">
                    <a:lumMod val="75000"/>
                    <a:lumOff val="25000"/>
                  </a:schemeClr>
                </a:solidFill>
                <a:cs typeface="+mn-ea"/>
                <a:sym typeface="+mn-lt"/>
              </a:rPr>
              <a:t>JAVA IO/NIO/AIO</a:t>
            </a:r>
            <a:endParaRPr lang="en-US" altLang="zh-CN" b="1" dirty="0">
              <a:solidFill>
                <a:schemeClr val="tx1">
                  <a:lumMod val="75000"/>
                  <a:lumOff val="25000"/>
                </a:schemeClr>
              </a:solidFill>
              <a:cs typeface="+mn-ea"/>
              <a:sym typeface="+mn-lt"/>
            </a:endParaRPr>
          </a:p>
          <a:p>
            <a:r>
              <a:rPr lang="en-US" altLang="zh-CN" b="1" dirty="0">
                <a:solidFill>
                  <a:schemeClr val="tx1">
                    <a:lumMod val="75000"/>
                    <a:lumOff val="25000"/>
                  </a:schemeClr>
                </a:solidFill>
                <a:cs typeface="+mn-ea"/>
                <a:sym typeface="+mn-lt"/>
              </a:rPr>
              <a:t>链接: https://pan.baidu.com/s/16CMKdm0FkPaZGkbpag-OKg  密码: wcgq</a:t>
            </a:r>
            <a:endParaRPr lang="en-US" altLang="zh-CN" b="1" dirty="0">
              <a:solidFill>
                <a:schemeClr val="tx1">
                  <a:lumMod val="75000"/>
                  <a:lumOff val="25000"/>
                </a:schemeClr>
              </a:solidFill>
              <a:cs typeface="+mn-ea"/>
              <a:sym typeface="+mn-lt"/>
            </a:endParaRPr>
          </a:p>
          <a:p>
            <a:r>
              <a:rPr lang="en-US" altLang="zh-CN" b="1" dirty="0">
                <a:solidFill>
                  <a:schemeClr val="tx1">
                    <a:lumMod val="75000"/>
                    <a:lumOff val="25000"/>
                  </a:schemeClr>
                </a:solidFill>
                <a:cs typeface="+mn-ea"/>
                <a:sym typeface="+mn-lt"/>
              </a:rPr>
              <a:t>--来自百度网盘超级会员V4的分享</a:t>
            </a:r>
            <a:endParaRPr lang="en-US" altLang="zh-CN" b="1" dirty="0">
              <a:solidFill>
                <a:schemeClr val="tx1">
                  <a:lumMod val="75000"/>
                  <a:lumOff val="25000"/>
                </a:schemeClr>
              </a:solidFill>
              <a:cs typeface="+mn-ea"/>
              <a:sym typeface="+mn-lt"/>
            </a:endParaRPr>
          </a:p>
          <a:p>
            <a:r>
              <a:rPr lang="en-US" altLang="zh-CN" b="1" dirty="0">
                <a:solidFill>
                  <a:schemeClr val="tx1">
                    <a:lumMod val="75000"/>
                    <a:lumOff val="25000"/>
                  </a:schemeClr>
                </a:solidFill>
                <a:cs typeface="+mn-ea"/>
                <a:sym typeface="+mn-lt"/>
              </a:rPr>
              <a:t>链接: https://pan.baidu.com/s/1HNgKRAa37RUCPwxeOf62AA  密码: jdmw</a:t>
            </a:r>
            <a:endParaRPr lang="en-US" altLang="zh-CN" b="1" dirty="0">
              <a:solidFill>
                <a:schemeClr val="tx1">
                  <a:lumMod val="75000"/>
                  <a:lumOff val="25000"/>
                </a:schemeClr>
              </a:solidFill>
              <a:cs typeface="+mn-ea"/>
              <a:sym typeface="+mn-lt"/>
            </a:endParaRPr>
          </a:p>
          <a:p>
            <a:r>
              <a:rPr lang="en-US" altLang="zh-CN" b="1" dirty="0">
                <a:solidFill>
                  <a:schemeClr val="tx1">
                    <a:lumMod val="75000"/>
                    <a:lumOff val="25000"/>
                  </a:schemeClr>
                </a:solidFill>
                <a:cs typeface="+mn-ea"/>
                <a:sym typeface="+mn-lt"/>
              </a:rPr>
              <a:t>--来自百度网盘超级会员V4的分享</a:t>
            </a:r>
            <a:endParaRPr lang="en-US" altLang="zh-CN" b="1" dirty="0">
              <a:solidFill>
                <a:schemeClr val="tx1">
                  <a:lumMod val="75000"/>
                  <a:lumOff val="25000"/>
                </a:schemeClr>
              </a:solidFill>
              <a:cs typeface="+mn-ea"/>
              <a:sym typeface="+mn-lt"/>
            </a:endParaRPr>
          </a:p>
          <a:p>
            <a:endParaRPr lang="en-US" altLang="zh-CN" b="1" dirty="0">
              <a:solidFill>
                <a:schemeClr val="tx1">
                  <a:lumMod val="75000"/>
                  <a:lumOff val="25000"/>
                </a:schemeClr>
              </a:solidFill>
              <a:cs typeface="+mn-ea"/>
              <a:sym typeface="+mn-lt"/>
            </a:endParaRPr>
          </a:p>
        </p:txBody>
      </p:sp>
      <p:sp>
        <p:nvSpPr>
          <p:cNvPr id="5" name="文本框 4"/>
          <p:cNvSpPr txBox="1"/>
          <p:nvPr/>
        </p:nvSpPr>
        <p:spPr>
          <a:xfrm>
            <a:off x="862647" y="3569235"/>
            <a:ext cx="8499475" cy="1198880"/>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7</a:t>
            </a:r>
            <a:r>
              <a:rPr lang="zh-CN" altLang="en-US" b="1" dirty="0">
                <a:solidFill>
                  <a:schemeClr val="tx1">
                    <a:lumMod val="75000"/>
                    <a:lumOff val="25000"/>
                  </a:schemeClr>
                </a:solidFill>
                <a:cs typeface="+mn-ea"/>
                <a:sym typeface="+mn-lt"/>
              </a:rPr>
              <a:t>、</a:t>
            </a:r>
            <a:r>
              <a:rPr lang="en-US" b="1" dirty="0">
                <a:solidFill>
                  <a:schemeClr val="tx1">
                    <a:lumMod val="75000"/>
                    <a:lumOff val="25000"/>
                  </a:schemeClr>
                </a:solidFill>
                <a:cs typeface="+mn-ea"/>
                <a:sym typeface="+mn-lt"/>
              </a:rPr>
              <a:t>RabbitMQ/Kafka/</a:t>
            </a:r>
            <a:r>
              <a:rPr lang="zh-CN" altLang="en-US" b="1" dirty="0">
                <a:solidFill>
                  <a:schemeClr val="tx1">
                    <a:lumMod val="75000"/>
                    <a:lumOff val="25000"/>
                  </a:schemeClr>
                </a:solidFill>
                <a:cs typeface="+mn-ea"/>
                <a:sym typeface="+mn-lt"/>
              </a:rPr>
              <a:t>微服务</a:t>
            </a:r>
            <a:r>
              <a:rPr lang="en-US" altLang="zh-CN" b="1" dirty="0">
                <a:solidFill>
                  <a:schemeClr val="tx1">
                    <a:lumMod val="75000"/>
                    <a:lumOff val="25000"/>
                  </a:schemeClr>
                </a:solidFill>
                <a:cs typeface="+mn-ea"/>
                <a:sym typeface="+mn-lt"/>
              </a:rPr>
              <a:t>/Docker/Netty</a:t>
            </a:r>
            <a:r>
              <a:rPr b="1" dirty="0">
                <a:solidFill>
                  <a:schemeClr val="tx1">
                    <a:lumMod val="75000"/>
                    <a:lumOff val="25000"/>
                  </a:schemeClr>
                </a:solidFill>
                <a:cs typeface="+mn-ea"/>
                <a:sym typeface="+mn-lt"/>
              </a:rPr>
              <a:t> </a:t>
            </a:r>
            <a:endParaRPr b="1" dirty="0">
              <a:solidFill>
                <a:schemeClr val="tx1">
                  <a:lumMod val="75000"/>
                  <a:lumOff val="25000"/>
                </a:schemeClr>
              </a:solidFill>
              <a:cs typeface="+mn-ea"/>
              <a:sym typeface="+mn-lt"/>
            </a:endParaRPr>
          </a:p>
          <a:p>
            <a:r>
              <a:rPr lang="zh-CN" altLang="en-US" b="1" dirty="0">
                <a:solidFill>
                  <a:schemeClr val="tx1">
                    <a:lumMod val="75000"/>
                    <a:lumOff val="25000"/>
                  </a:schemeClr>
                </a:solidFill>
                <a:cs typeface="+mn-ea"/>
                <a:sym typeface="+mn-lt"/>
              </a:rPr>
              <a:t>上述学习可以边看书，边在</a:t>
            </a:r>
            <a:r>
              <a:rPr lang="en-US" altLang="zh-CN" b="1" dirty="0">
                <a:solidFill>
                  <a:schemeClr val="tx1">
                    <a:lumMod val="75000"/>
                    <a:lumOff val="25000"/>
                  </a:schemeClr>
                </a:solidFill>
                <a:cs typeface="+mn-ea"/>
                <a:sym typeface="+mn-lt"/>
              </a:rPr>
              <a:t>github</a:t>
            </a:r>
            <a:r>
              <a:rPr lang="zh-CN" altLang="en-US" b="1" dirty="0">
                <a:solidFill>
                  <a:schemeClr val="tx1">
                    <a:lumMod val="75000"/>
                    <a:lumOff val="25000"/>
                  </a:schemeClr>
                </a:solidFill>
                <a:cs typeface="+mn-ea"/>
                <a:sym typeface="+mn-lt"/>
              </a:rPr>
              <a:t>上找源码，</a:t>
            </a:r>
            <a:r>
              <a:rPr lang="en-US" altLang="zh-CN" b="1" dirty="0">
                <a:solidFill>
                  <a:schemeClr val="tx1">
                    <a:lumMod val="75000"/>
                    <a:lumOff val="25000"/>
                  </a:schemeClr>
                </a:solidFill>
                <a:cs typeface="+mn-ea"/>
                <a:sym typeface="+mn-lt"/>
              </a:rPr>
              <a:t>Netty</a:t>
            </a:r>
            <a:r>
              <a:rPr lang="zh-CN" altLang="en-US" b="1" dirty="0">
                <a:solidFill>
                  <a:schemeClr val="tx1">
                    <a:lumMod val="75000"/>
                    <a:lumOff val="25000"/>
                  </a:schemeClr>
                </a:solidFill>
                <a:cs typeface="+mn-ea"/>
                <a:sym typeface="+mn-lt"/>
              </a:rPr>
              <a:t>学习必须学会</a:t>
            </a:r>
            <a:r>
              <a:rPr lang="en-US" altLang="zh-CN" b="1" dirty="0">
                <a:solidFill>
                  <a:schemeClr val="tx1">
                    <a:lumMod val="75000"/>
                    <a:lumOff val="25000"/>
                  </a:schemeClr>
                </a:solidFill>
                <a:cs typeface="+mn-ea"/>
                <a:sym typeface="+mn-lt"/>
              </a:rPr>
              <a:t>6</a:t>
            </a:r>
            <a:r>
              <a:rPr lang="zh-CN" altLang="en-US" b="1" dirty="0">
                <a:solidFill>
                  <a:schemeClr val="tx1">
                    <a:lumMod val="75000"/>
                    <a:lumOff val="25000"/>
                  </a:schemeClr>
                </a:solidFill>
                <a:cs typeface="+mn-ea"/>
                <a:sym typeface="+mn-lt"/>
              </a:rPr>
              <a:t>这个章节内容。</a:t>
            </a:r>
            <a:endParaRPr lang="zh-CN" altLang="en-US" b="1" dirty="0">
              <a:solidFill>
                <a:schemeClr val="tx1">
                  <a:lumMod val="75000"/>
                  <a:lumOff val="25000"/>
                </a:schemeClr>
              </a:solidFill>
              <a:cs typeface="+mn-ea"/>
              <a:sym typeface="+mn-lt"/>
            </a:endParaRPr>
          </a:p>
          <a:p>
            <a:r>
              <a:rPr lang="en-US" altLang="zh-CN" b="1" dirty="0">
                <a:solidFill>
                  <a:schemeClr val="tx1">
                    <a:lumMod val="75000"/>
                    <a:lumOff val="25000"/>
                  </a:schemeClr>
                </a:solidFill>
                <a:cs typeface="+mn-ea"/>
                <a:sym typeface="+mn-lt"/>
              </a:rPr>
              <a:t>Docker</a:t>
            </a:r>
            <a:r>
              <a:rPr lang="zh-CN" altLang="en-US" b="1" dirty="0">
                <a:solidFill>
                  <a:schemeClr val="tx1">
                    <a:lumMod val="75000"/>
                    <a:lumOff val="25000"/>
                  </a:schemeClr>
                </a:solidFill>
                <a:cs typeface="+mn-ea"/>
                <a:sym typeface="+mn-lt"/>
              </a:rPr>
              <a:t>学习必须有</a:t>
            </a:r>
            <a:r>
              <a:rPr lang="en-US" altLang="zh-CN" b="1" dirty="0">
                <a:solidFill>
                  <a:schemeClr val="tx1">
                    <a:lumMod val="75000"/>
                    <a:lumOff val="25000"/>
                  </a:schemeClr>
                </a:solidFill>
                <a:cs typeface="+mn-ea"/>
                <a:sym typeface="+mn-lt"/>
              </a:rPr>
              <a:t>Linux</a:t>
            </a:r>
            <a:r>
              <a:rPr lang="zh-CN" altLang="en-US" b="1" dirty="0">
                <a:solidFill>
                  <a:schemeClr val="tx1">
                    <a:lumMod val="75000"/>
                    <a:lumOff val="25000"/>
                  </a:schemeClr>
                </a:solidFill>
                <a:cs typeface="+mn-ea"/>
                <a:sym typeface="+mn-lt"/>
              </a:rPr>
              <a:t>基础。</a:t>
            </a:r>
            <a:endParaRPr lang="zh-CN" altLang="en-US" b="1" dirty="0">
              <a:solidFill>
                <a:schemeClr val="tx1">
                  <a:lumMod val="75000"/>
                  <a:lumOff val="25000"/>
                </a:schemeClr>
              </a:solidFill>
              <a:cs typeface="+mn-ea"/>
              <a:sym typeface="+mn-lt"/>
            </a:endParaRPr>
          </a:p>
          <a:p>
            <a:r>
              <a:rPr lang="zh-CN" altLang="en-US" b="1" dirty="0">
                <a:solidFill>
                  <a:schemeClr val="tx1">
                    <a:lumMod val="75000"/>
                    <a:lumOff val="25000"/>
                  </a:schemeClr>
                </a:solidFill>
                <a:cs typeface="+mn-ea"/>
                <a:sym typeface="+mn-lt"/>
              </a:rPr>
              <a:t>微服务学习之前必须学会</a:t>
            </a:r>
            <a:r>
              <a:rPr lang="en-US" altLang="zh-CN" b="1" dirty="0">
                <a:solidFill>
                  <a:schemeClr val="tx1">
                    <a:lumMod val="75000"/>
                    <a:lumOff val="25000"/>
                  </a:schemeClr>
                </a:solidFill>
                <a:cs typeface="+mn-ea"/>
                <a:sym typeface="+mn-lt"/>
              </a:rPr>
              <a:t>Spring</a:t>
            </a:r>
            <a:endParaRPr lang="en-US" altLang="zh-CN" b="1"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862965" y="632460"/>
            <a:ext cx="1370330"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862648" y="772237"/>
            <a:ext cx="8499475"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cs typeface="+mn-ea"/>
                <a:sym typeface="+mn-lt"/>
              </a:rPr>
              <a:t>客户端（</a:t>
            </a:r>
            <a:r>
              <a:rPr lang="en-US" altLang="zh-CN" sz="2800" b="1" dirty="0">
                <a:solidFill>
                  <a:schemeClr val="tx1">
                    <a:lumMod val="75000"/>
                    <a:lumOff val="25000"/>
                  </a:schemeClr>
                </a:solidFill>
                <a:cs typeface="+mn-ea"/>
                <a:sym typeface="+mn-lt"/>
              </a:rPr>
              <a:t>iOS</a:t>
            </a:r>
            <a:r>
              <a:rPr lang="zh-CN" altLang="en-US" sz="2800" b="1" dirty="0">
                <a:solidFill>
                  <a:schemeClr val="tx1">
                    <a:lumMod val="75000"/>
                    <a:lumOff val="25000"/>
                  </a:schemeClr>
                </a:solidFill>
                <a:cs typeface="+mn-ea"/>
                <a:sym typeface="+mn-lt"/>
              </a:rPr>
              <a:t>）（</a:t>
            </a:r>
            <a:r>
              <a:rPr lang="en-US" altLang="zh-CN" sz="2800" b="1" dirty="0">
                <a:solidFill>
                  <a:schemeClr val="tx1">
                    <a:lumMod val="75000"/>
                    <a:lumOff val="25000"/>
                  </a:schemeClr>
                </a:solidFill>
                <a:cs typeface="+mn-ea"/>
                <a:sym typeface="+mn-lt"/>
              </a:rPr>
              <a:t>OC</a:t>
            </a:r>
            <a:r>
              <a:rPr lang="zh-CN" altLang="en-US" sz="2800" b="1" dirty="0">
                <a:solidFill>
                  <a:schemeClr val="tx1">
                    <a:lumMod val="75000"/>
                    <a:lumOff val="25000"/>
                  </a:schemeClr>
                </a:solidFill>
                <a:cs typeface="+mn-ea"/>
                <a:sym typeface="+mn-lt"/>
              </a:rPr>
              <a:t>、</a:t>
            </a:r>
            <a:r>
              <a:rPr lang="en-US" altLang="zh-CN" sz="2800" b="1" dirty="0">
                <a:solidFill>
                  <a:schemeClr val="tx1">
                    <a:lumMod val="75000"/>
                    <a:lumOff val="25000"/>
                  </a:schemeClr>
                </a:solidFill>
                <a:cs typeface="+mn-ea"/>
                <a:sym typeface="+mn-lt"/>
              </a:rPr>
              <a:t>Swift</a:t>
            </a:r>
            <a:r>
              <a:rPr lang="zh-CN" altLang="en-US" sz="2800" b="1" dirty="0">
                <a:solidFill>
                  <a:schemeClr val="tx1">
                    <a:lumMod val="75000"/>
                    <a:lumOff val="25000"/>
                  </a:schemeClr>
                </a:solidFill>
                <a:cs typeface="+mn-ea"/>
                <a:sym typeface="+mn-lt"/>
              </a:rPr>
              <a:t>语言）：</a:t>
            </a:r>
            <a:endParaRPr lang="zh-CN" altLang="en-US" sz="2800" b="1" dirty="0">
              <a:solidFill>
                <a:schemeClr val="tx1">
                  <a:lumMod val="75000"/>
                  <a:lumOff val="25000"/>
                </a:schemeClr>
              </a:solidFill>
              <a:cs typeface="+mn-ea"/>
              <a:sym typeface="+mn-lt"/>
            </a:endParaRPr>
          </a:p>
        </p:txBody>
      </p:sp>
      <p:sp>
        <p:nvSpPr>
          <p:cNvPr id="3" name="文本框 2"/>
          <p:cNvSpPr txBox="1"/>
          <p:nvPr/>
        </p:nvSpPr>
        <p:spPr>
          <a:xfrm>
            <a:off x="862648" y="1473912"/>
            <a:ext cx="8499475" cy="368300"/>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1</a:t>
            </a:r>
            <a:r>
              <a:rPr lang="zh-CN" altLang="en-US" b="1" dirty="0">
                <a:solidFill>
                  <a:schemeClr val="tx1">
                    <a:lumMod val="75000"/>
                    <a:lumOff val="25000"/>
                  </a:schemeClr>
                </a:solidFill>
                <a:cs typeface="+mn-ea"/>
                <a:sym typeface="+mn-lt"/>
              </a:rPr>
              <a:t>、</a:t>
            </a:r>
            <a:r>
              <a:rPr b="1" dirty="0">
                <a:solidFill>
                  <a:schemeClr val="tx1">
                    <a:lumMod val="75000"/>
                    <a:lumOff val="25000"/>
                  </a:schemeClr>
                </a:solidFill>
                <a:cs typeface="+mn-ea"/>
                <a:sym typeface="+mn-lt"/>
              </a:rPr>
              <a:t>Objective-C</a:t>
            </a:r>
            <a:r>
              <a:rPr lang="zh-CN" b="1" dirty="0">
                <a:solidFill>
                  <a:schemeClr val="tx1">
                    <a:lumMod val="75000"/>
                    <a:lumOff val="25000"/>
                  </a:schemeClr>
                </a:solidFill>
                <a:cs typeface="+mn-ea"/>
                <a:sym typeface="+mn-lt"/>
              </a:rPr>
              <a:t>编程</a:t>
            </a:r>
            <a:r>
              <a:rPr lang="en-US" b="1" dirty="0">
                <a:solidFill>
                  <a:schemeClr val="tx1">
                    <a:lumMod val="75000"/>
                    <a:lumOff val="25000"/>
                  </a:schemeClr>
                </a:solidFill>
                <a:cs typeface="+mn-ea"/>
                <a:sym typeface="+mn-lt"/>
              </a:rPr>
              <a:t>/Objective-C高级编程/Effective Objecttive-C 2.0</a:t>
            </a:r>
            <a:endParaRPr lang="en-US" b="1" dirty="0">
              <a:solidFill>
                <a:schemeClr val="tx1">
                  <a:lumMod val="75000"/>
                  <a:lumOff val="25000"/>
                </a:schemeClr>
              </a:solidFill>
              <a:cs typeface="+mn-ea"/>
              <a:sym typeface="+mn-lt"/>
            </a:endParaRPr>
          </a:p>
        </p:txBody>
      </p:sp>
      <p:sp>
        <p:nvSpPr>
          <p:cNvPr id="4" name="文本框 3"/>
          <p:cNvSpPr txBox="1"/>
          <p:nvPr/>
        </p:nvSpPr>
        <p:spPr>
          <a:xfrm>
            <a:off x="862648" y="2085417"/>
            <a:ext cx="8499475" cy="368300"/>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2</a:t>
            </a:r>
            <a:r>
              <a:rPr lang="zh-CN" altLang="en-US" b="1" dirty="0">
                <a:solidFill>
                  <a:schemeClr val="tx1">
                    <a:lumMod val="75000"/>
                    <a:lumOff val="25000"/>
                  </a:schemeClr>
                </a:solidFill>
                <a:cs typeface="+mn-ea"/>
                <a:sym typeface="+mn-lt"/>
              </a:rPr>
              <a:t>、深入解析 M</a:t>
            </a:r>
            <a:r>
              <a:rPr lang="en-US" altLang="zh-CN" b="1" dirty="0">
                <a:solidFill>
                  <a:schemeClr val="tx1">
                    <a:lumMod val="75000"/>
                    <a:lumOff val="25000"/>
                  </a:schemeClr>
                </a:solidFill>
                <a:cs typeface="+mn-ea"/>
                <a:sym typeface="+mn-lt"/>
              </a:rPr>
              <a:t>ac</a:t>
            </a:r>
            <a:r>
              <a:rPr lang="zh-CN" altLang="en-US" b="1" dirty="0">
                <a:solidFill>
                  <a:schemeClr val="tx1">
                    <a:lumMod val="75000"/>
                    <a:lumOff val="25000"/>
                  </a:schemeClr>
                </a:solidFill>
                <a:cs typeface="+mn-ea"/>
                <a:sym typeface="+mn-lt"/>
              </a:rPr>
              <a:t> OS X &amp; </a:t>
            </a:r>
            <a:r>
              <a:rPr lang="en-US" altLang="zh-CN" b="1" dirty="0">
                <a:solidFill>
                  <a:schemeClr val="tx1">
                    <a:lumMod val="75000"/>
                    <a:lumOff val="25000"/>
                  </a:schemeClr>
                </a:solidFill>
                <a:cs typeface="+mn-ea"/>
                <a:sym typeface="+mn-lt"/>
              </a:rPr>
              <a:t>i</a:t>
            </a:r>
            <a:r>
              <a:rPr lang="zh-CN" altLang="en-US" b="1" dirty="0">
                <a:solidFill>
                  <a:schemeClr val="tx1">
                    <a:lumMod val="75000"/>
                    <a:lumOff val="25000"/>
                  </a:schemeClr>
                </a:solidFill>
                <a:cs typeface="+mn-ea"/>
                <a:sym typeface="+mn-lt"/>
              </a:rPr>
              <a:t>OS 操作系统</a:t>
            </a:r>
            <a:r>
              <a:rPr lang="en-US" altLang="zh-CN" b="1" dirty="0">
                <a:solidFill>
                  <a:schemeClr val="tx1">
                    <a:lumMod val="75000"/>
                    <a:lumOff val="25000"/>
                  </a:schemeClr>
                </a:solidFill>
                <a:cs typeface="+mn-ea"/>
                <a:sym typeface="+mn-lt"/>
              </a:rPr>
              <a:t>/</a:t>
            </a:r>
            <a:r>
              <a:rPr lang="zh-CN" altLang="en-US" b="1" dirty="0">
                <a:solidFill>
                  <a:schemeClr val="tx1">
                    <a:lumMod val="75000"/>
                    <a:lumOff val="25000"/>
                  </a:schemeClr>
                </a:solidFill>
                <a:cs typeface="+mn-ea"/>
                <a:sym typeface="+mn-lt"/>
              </a:rPr>
              <a:t>跟戴铭学</a:t>
            </a:r>
            <a:r>
              <a:rPr lang="en-US" altLang="zh-CN" b="1" dirty="0">
                <a:solidFill>
                  <a:schemeClr val="tx1">
                    <a:lumMod val="75000"/>
                    <a:lumOff val="25000"/>
                  </a:schemeClr>
                </a:solidFill>
                <a:cs typeface="+mn-ea"/>
                <a:sym typeface="+mn-lt"/>
              </a:rPr>
              <a:t>iOS</a:t>
            </a:r>
            <a:r>
              <a:rPr lang="zh-CN" altLang="en-US" b="1" dirty="0">
                <a:solidFill>
                  <a:schemeClr val="tx1">
                    <a:lumMod val="75000"/>
                    <a:lumOff val="25000"/>
                  </a:schemeClr>
                </a:solidFill>
                <a:cs typeface="+mn-ea"/>
                <a:sym typeface="+mn-lt"/>
              </a:rPr>
              <a:t>编程</a:t>
            </a:r>
            <a:endParaRPr lang="zh-CN" altLang="en-US" b="1" dirty="0">
              <a:solidFill>
                <a:schemeClr val="tx1">
                  <a:lumMod val="75000"/>
                  <a:lumOff val="25000"/>
                </a:schemeClr>
              </a:solidFill>
              <a:cs typeface="+mn-ea"/>
              <a:sym typeface="+mn-lt"/>
            </a:endParaRPr>
          </a:p>
        </p:txBody>
      </p:sp>
      <p:sp>
        <p:nvSpPr>
          <p:cNvPr id="5" name="文本框 4"/>
          <p:cNvSpPr txBox="1"/>
          <p:nvPr/>
        </p:nvSpPr>
        <p:spPr>
          <a:xfrm>
            <a:off x="862648" y="2690572"/>
            <a:ext cx="8499475" cy="368300"/>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3</a:t>
            </a:r>
            <a:r>
              <a:rPr lang="zh-CN" altLang="en-US" b="1" dirty="0">
                <a:solidFill>
                  <a:schemeClr val="tx1">
                    <a:lumMod val="75000"/>
                    <a:lumOff val="25000"/>
                  </a:schemeClr>
                </a:solidFill>
                <a:cs typeface="+mn-ea"/>
                <a:sym typeface="+mn-lt"/>
              </a:rPr>
              <a:t>、</a:t>
            </a:r>
            <a:r>
              <a:rPr lang="en-US" b="1" dirty="0">
                <a:solidFill>
                  <a:schemeClr val="tx1">
                    <a:lumMod val="75000"/>
                    <a:lumOff val="25000"/>
                  </a:schemeClr>
                </a:solidFill>
                <a:cs typeface="+mn-ea"/>
                <a:sym typeface="+mn-lt"/>
              </a:rPr>
              <a:t>AV Foundation</a:t>
            </a:r>
            <a:r>
              <a:rPr lang="zh-CN" altLang="en-US" b="1" dirty="0">
                <a:solidFill>
                  <a:schemeClr val="tx1">
                    <a:lumMod val="75000"/>
                    <a:lumOff val="25000"/>
                  </a:schemeClr>
                </a:solidFill>
                <a:cs typeface="+mn-ea"/>
                <a:sym typeface="+mn-lt"/>
              </a:rPr>
              <a:t>实战</a:t>
            </a:r>
            <a:endParaRPr lang="zh-CN" altLang="en-US" b="1" dirty="0">
              <a:solidFill>
                <a:schemeClr val="tx1">
                  <a:lumMod val="75000"/>
                  <a:lumOff val="25000"/>
                </a:schemeClr>
              </a:solidFill>
              <a:cs typeface="+mn-ea"/>
              <a:sym typeface="+mn-lt"/>
            </a:endParaRPr>
          </a:p>
        </p:txBody>
      </p:sp>
      <p:sp>
        <p:nvSpPr>
          <p:cNvPr id="6" name="文本框 5"/>
          <p:cNvSpPr txBox="1"/>
          <p:nvPr/>
        </p:nvSpPr>
        <p:spPr>
          <a:xfrm>
            <a:off x="862648" y="3244927"/>
            <a:ext cx="8499475" cy="368300"/>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4</a:t>
            </a:r>
            <a:r>
              <a:rPr lang="zh-CN" altLang="en-US" b="1" dirty="0">
                <a:solidFill>
                  <a:schemeClr val="tx1">
                    <a:lumMod val="75000"/>
                    <a:lumOff val="25000"/>
                  </a:schemeClr>
                </a:solidFill>
                <a:cs typeface="+mn-ea"/>
                <a:sym typeface="+mn-lt"/>
              </a:rPr>
              <a:t>、</a:t>
            </a:r>
            <a:r>
              <a:rPr lang="en-US" altLang="zh-CN" b="1" dirty="0">
                <a:solidFill>
                  <a:schemeClr val="tx1">
                    <a:lumMod val="75000"/>
                    <a:lumOff val="25000"/>
                  </a:schemeClr>
                </a:solidFill>
                <a:cs typeface="+mn-ea"/>
                <a:sym typeface="+mn-lt"/>
              </a:rPr>
              <a:t>OpenGL</a:t>
            </a:r>
            <a:r>
              <a:rPr lang="zh-CN" altLang="en-US" b="1" dirty="0">
                <a:solidFill>
                  <a:schemeClr val="tx1">
                    <a:lumMod val="75000"/>
                    <a:lumOff val="25000"/>
                  </a:schemeClr>
                </a:solidFill>
                <a:cs typeface="+mn-ea"/>
                <a:sym typeface="+mn-lt"/>
              </a:rPr>
              <a:t>超级宝典</a:t>
            </a:r>
            <a:endParaRPr lang="zh-CN" altLang="en-US" b="1" dirty="0">
              <a:solidFill>
                <a:schemeClr val="tx1">
                  <a:lumMod val="75000"/>
                  <a:lumOff val="25000"/>
                </a:schemeClr>
              </a:solidFill>
              <a:cs typeface="+mn-ea"/>
              <a:sym typeface="+mn-lt"/>
            </a:endParaRPr>
          </a:p>
        </p:txBody>
      </p:sp>
      <p:sp>
        <p:nvSpPr>
          <p:cNvPr id="8" name="文本框 7"/>
          <p:cNvSpPr txBox="1"/>
          <p:nvPr/>
        </p:nvSpPr>
        <p:spPr>
          <a:xfrm>
            <a:off x="862648" y="3766262"/>
            <a:ext cx="8499475" cy="368300"/>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5</a:t>
            </a:r>
            <a:r>
              <a:rPr lang="zh-CN" altLang="en-US" b="1" dirty="0">
                <a:solidFill>
                  <a:schemeClr val="tx1">
                    <a:lumMod val="75000"/>
                    <a:lumOff val="25000"/>
                  </a:schemeClr>
                </a:solidFill>
                <a:cs typeface="+mn-ea"/>
                <a:sym typeface="+mn-lt"/>
              </a:rPr>
              <a:t>、</a:t>
            </a:r>
            <a:r>
              <a:rPr lang="en-US" altLang="zh-CN" b="1" dirty="0">
                <a:solidFill>
                  <a:schemeClr val="tx1">
                    <a:lumMod val="75000"/>
                    <a:lumOff val="25000"/>
                  </a:schemeClr>
                </a:solidFill>
                <a:cs typeface="+mn-ea"/>
                <a:sym typeface="+mn-lt"/>
              </a:rPr>
              <a:t>iOS AutoLayout</a:t>
            </a:r>
            <a:r>
              <a:rPr lang="zh-CN" altLang="en-US" b="1" dirty="0">
                <a:solidFill>
                  <a:schemeClr val="tx1">
                    <a:lumMod val="75000"/>
                    <a:lumOff val="25000"/>
                  </a:schemeClr>
                </a:solidFill>
                <a:cs typeface="+mn-ea"/>
                <a:sym typeface="+mn-lt"/>
              </a:rPr>
              <a:t>开发秘籍</a:t>
            </a:r>
            <a:endParaRPr lang="zh-CN" altLang="en-US" b="1" dirty="0">
              <a:solidFill>
                <a:schemeClr val="tx1">
                  <a:lumMod val="75000"/>
                  <a:lumOff val="25000"/>
                </a:schemeClr>
              </a:solidFill>
              <a:cs typeface="+mn-ea"/>
              <a:sym typeface="+mn-lt"/>
            </a:endParaRPr>
          </a:p>
        </p:txBody>
      </p:sp>
      <p:sp>
        <p:nvSpPr>
          <p:cNvPr id="9" name="文本框 8"/>
          <p:cNvSpPr txBox="1"/>
          <p:nvPr/>
        </p:nvSpPr>
        <p:spPr>
          <a:xfrm>
            <a:off x="862648" y="4347922"/>
            <a:ext cx="8499475" cy="368300"/>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6</a:t>
            </a:r>
            <a:r>
              <a:rPr lang="zh-CN" altLang="en-US" b="1" dirty="0">
                <a:solidFill>
                  <a:schemeClr val="tx1">
                    <a:lumMod val="75000"/>
                    <a:lumOff val="25000"/>
                  </a:schemeClr>
                </a:solidFill>
                <a:cs typeface="+mn-ea"/>
                <a:sym typeface="+mn-lt"/>
              </a:rPr>
              <a:t>、</a:t>
            </a:r>
            <a:r>
              <a:rPr lang="en-US" altLang="zh-CN" b="1" dirty="0">
                <a:solidFill>
                  <a:schemeClr val="tx1">
                    <a:lumMod val="75000"/>
                    <a:lumOff val="25000"/>
                  </a:schemeClr>
                </a:solidFill>
                <a:cs typeface="+mn-ea"/>
                <a:sym typeface="+mn-lt"/>
              </a:rPr>
              <a:t>iOS应用逆向工程</a:t>
            </a:r>
            <a:endParaRPr lang="en-US" altLang="zh-CN" b="1" dirty="0">
              <a:solidFill>
                <a:schemeClr val="tx1">
                  <a:lumMod val="75000"/>
                  <a:lumOff val="25000"/>
                </a:schemeClr>
              </a:solidFill>
              <a:cs typeface="+mn-ea"/>
              <a:sym typeface="+mn-lt"/>
            </a:endParaRPr>
          </a:p>
        </p:txBody>
      </p:sp>
      <p:sp>
        <p:nvSpPr>
          <p:cNvPr id="10" name="文本框 9"/>
          <p:cNvSpPr txBox="1"/>
          <p:nvPr/>
        </p:nvSpPr>
        <p:spPr>
          <a:xfrm>
            <a:off x="862648" y="4861002"/>
            <a:ext cx="8499475" cy="368300"/>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7</a:t>
            </a:r>
            <a:r>
              <a:rPr lang="zh-CN" altLang="en-US" b="1" dirty="0">
                <a:solidFill>
                  <a:schemeClr val="tx1">
                    <a:lumMod val="75000"/>
                    <a:lumOff val="25000"/>
                  </a:schemeClr>
                </a:solidFill>
                <a:cs typeface="+mn-ea"/>
                <a:sym typeface="+mn-lt"/>
              </a:rPr>
              <a:t>、跨端（</a:t>
            </a:r>
            <a:r>
              <a:rPr lang="en-US" altLang="zh-CN" b="1" dirty="0">
                <a:solidFill>
                  <a:schemeClr val="tx1">
                    <a:lumMod val="75000"/>
                    <a:lumOff val="25000"/>
                  </a:schemeClr>
                </a:solidFill>
                <a:cs typeface="+mn-ea"/>
                <a:sym typeface="+mn-lt"/>
              </a:rPr>
              <a:t>Flutter/Lynx/WebView</a:t>
            </a:r>
            <a:r>
              <a:rPr lang="zh-CN" altLang="en-US" b="1" dirty="0">
                <a:solidFill>
                  <a:schemeClr val="tx1">
                    <a:lumMod val="75000"/>
                    <a:lumOff val="25000"/>
                  </a:schemeClr>
                </a:solidFill>
                <a:cs typeface="+mn-ea"/>
                <a:sym typeface="+mn-lt"/>
              </a:rPr>
              <a:t>）</a:t>
            </a:r>
            <a:endParaRPr lang="zh-CN" altLang="en-US" b="1" dirty="0">
              <a:solidFill>
                <a:schemeClr val="tx1">
                  <a:lumMod val="75000"/>
                  <a:lumOff val="25000"/>
                </a:schemeClr>
              </a:solidFill>
              <a:cs typeface="+mn-ea"/>
              <a:sym typeface="+mn-lt"/>
            </a:endParaRPr>
          </a:p>
        </p:txBody>
      </p:sp>
      <p:sp>
        <p:nvSpPr>
          <p:cNvPr id="11" name="文本框 10"/>
          <p:cNvSpPr txBox="1"/>
          <p:nvPr/>
        </p:nvSpPr>
        <p:spPr>
          <a:xfrm>
            <a:off x="862648" y="5374082"/>
            <a:ext cx="8499475" cy="1198880"/>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8</a:t>
            </a:r>
            <a:r>
              <a:rPr lang="zh-CN" altLang="en-US" b="1" dirty="0">
                <a:solidFill>
                  <a:schemeClr val="tx1">
                    <a:lumMod val="75000"/>
                    <a:lumOff val="25000"/>
                  </a:schemeClr>
                </a:solidFill>
                <a:cs typeface="+mn-ea"/>
                <a:sym typeface="+mn-lt"/>
              </a:rPr>
              <a:t>、框架源码（AFNetworking</a:t>
            </a:r>
            <a:r>
              <a:rPr lang="en-US" altLang="zh-CN" b="1" dirty="0">
                <a:solidFill>
                  <a:schemeClr val="tx1">
                    <a:lumMod val="75000"/>
                    <a:lumOff val="25000"/>
                  </a:schemeClr>
                </a:solidFill>
                <a:cs typeface="+mn-ea"/>
                <a:sym typeface="+mn-lt"/>
              </a:rPr>
              <a:t>/YYModel/SEDImage</a:t>
            </a:r>
            <a:r>
              <a:rPr lang="zh-CN" altLang="en-US" b="1" dirty="0">
                <a:solidFill>
                  <a:schemeClr val="tx1">
                    <a:lumMod val="75000"/>
                    <a:lumOff val="25000"/>
                  </a:schemeClr>
                </a:solidFill>
                <a:cs typeface="+mn-ea"/>
                <a:sym typeface="+mn-lt"/>
              </a:rPr>
              <a:t>）</a:t>
            </a:r>
            <a:endParaRPr lang="en-US" altLang="zh-CN" b="1" dirty="0">
              <a:solidFill>
                <a:schemeClr val="tx1">
                  <a:lumMod val="75000"/>
                  <a:lumOff val="25000"/>
                </a:schemeClr>
              </a:solidFill>
              <a:cs typeface="+mn-ea"/>
              <a:sym typeface="+mn-lt"/>
            </a:endParaRPr>
          </a:p>
          <a:p>
            <a:r>
              <a:rPr lang="en-US" altLang="zh-CN" b="1" dirty="0">
                <a:solidFill>
                  <a:schemeClr val="tx1">
                    <a:lumMod val="75000"/>
                    <a:lumOff val="25000"/>
                  </a:schemeClr>
                </a:solidFill>
                <a:cs typeface="+mn-ea"/>
                <a:sym typeface="+mn-lt"/>
              </a:rPr>
              <a:t>https://draveness.me/afnetworking1/</a:t>
            </a:r>
            <a:endParaRPr lang="en-US" altLang="zh-CN" b="1" dirty="0">
              <a:solidFill>
                <a:schemeClr val="tx1">
                  <a:lumMod val="75000"/>
                  <a:lumOff val="25000"/>
                </a:schemeClr>
              </a:solidFill>
              <a:cs typeface="+mn-ea"/>
              <a:sym typeface="+mn-lt"/>
            </a:endParaRPr>
          </a:p>
          <a:p>
            <a:r>
              <a:rPr lang="en-US" altLang="zh-CN" b="1" dirty="0">
                <a:solidFill>
                  <a:schemeClr val="tx1">
                    <a:lumMod val="75000"/>
                    <a:lumOff val="25000"/>
                  </a:schemeClr>
                </a:solidFill>
                <a:cs typeface="+mn-ea"/>
                <a:sym typeface="+mn-lt"/>
              </a:rPr>
              <a:t>https://juejin.cn/post/6844903510920658958</a:t>
            </a:r>
            <a:endParaRPr lang="en-US" altLang="zh-CN" b="1" dirty="0">
              <a:solidFill>
                <a:schemeClr val="tx1">
                  <a:lumMod val="75000"/>
                  <a:lumOff val="25000"/>
                </a:schemeClr>
              </a:solidFill>
              <a:cs typeface="+mn-ea"/>
              <a:sym typeface="+mn-lt"/>
            </a:endParaRPr>
          </a:p>
          <a:p>
            <a:endParaRPr lang="en-US" altLang="zh-CN" b="1"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862965" y="632460"/>
            <a:ext cx="1370330"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862648" y="772237"/>
            <a:ext cx="8499475" cy="52197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cs typeface="+mn-ea"/>
                <a:sym typeface="+mn-lt"/>
              </a:rPr>
              <a:t>大数据（</a:t>
            </a:r>
            <a:r>
              <a:rPr lang="en-US" altLang="zh-CN" sz="2800" b="1" dirty="0">
                <a:solidFill>
                  <a:schemeClr val="tx1">
                    <a:lumMod val="75000"/>
                    <a:lumOff val="25000"/>
                  </a:schemeClr>
                </a:solidFill>
                <a:cs typeface="+mn-ea"/>
                <a:sym typeface="+mn-lt"/>
              </a:rPr>
              <a:t>Java</a:t>
            </a:r>
            <a:r>
              <a:rPr lang="zh-CN" altLang="en-US" sz="2800" b="1" dirty="0">
                <a:solidFill>
                  <a:schemeClr val="tx1">
                    <a:lumMod val="75000"/>
                    <a:lumOff val="25000"/>
                  </a:schemeClr>
                </a:solidFill>
                <a:cs typeface="+mn-ea"/>
                <a:sym typeface="+mn-lt"/>
              </a:rPr>
              <a:t>）：</a:t>
            </a:r>
            <a:endParaRPr lang="zh-CN" altLang="en-US" sz="2800" b="1" dirty="0">
              <a:solidFill>
                <a:schemeClr val="tx1">
                  <a:lumMod val="75000"/>
                  <a:lumOff val="25000"/>
                </a:schemeClr>
              </a:solidFill>
              <a:cs typeface="+mn-ea"/>
              <a:sym typeface="+mn-lt"/>
            </a:endParaRPr>
          </a:p>
        </p:txBody>
      </p:sp>
      <p:sp>
        <p:nvSpPr>
          <p:cNvPr id="3" name="文本框 2"/>
          <p:cNvSpPr txBox="1"/>
          <p:nvPr/>
        </p:nvSpPr>
        <p:spPr>
          <a:xfrm>
            <a:off x="862648" y="1480263"/>
            <a:ext cx="9905966"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1</a:t>
            </a:r>
            <a:r>
              <a:rPr lang="zh-CN" altLang="en-US" b="1" dirty="0">
                <a:solidFill>
                  <a:schemeClr val="tx1">
                    <a:lumMod val="75000"/>
                    <a:lumOff val="25000"/>
                  </a:schemeClr>
                </a:solidFill>
                <a:cs typeface="+mn-ea"/>
                <a:sym typeface="+mn-lt"/>
              </a:rPr>
              <a:t>、谷歌提出的几篇关于大数据的论文</a:t>
            </a:r>
            <a:endParaRPr lang="en-US" b="1" dirty="0">
              <a:solidFill>
                <a:schemeClr val="tx1">
                  <a:lumMod val="75000"/>
                  <a:lumOff val="25000"/>
                </a:schemeClr>
              </a:solidFill>
              <a:cs typeface="+mn-ea"/>
              <a:sym typeface="+mn-lt"/>
            </a:endParaRPr>
          </a:p>
        </p:txBody>
      </p:sp>
      <p:sp>
        <p:nvSpPr>
          <p:cNvPr id="4" name="文本框 3"/>
          <p:cNvSpPr txBox="1"/>
          <p:nvPr/>
        </p:nvSpPr>
        <p:spPr>
          <a:xfrm>
            <a:off x="862648" y="2002630"/>
            <a:ext cx="10056886" cy="646331"/>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2</a:t>
            </a:r>
            <a:r>
              <a:rPr lang="zh-CN" altLang="en-US" b="1" dirty="0">
                <a:solidFill>
                  <a:schemeClr val="tx1">
                    <a:lumMod val="75000"/>
                    <a:lumOff val="25000"/>
                  </a:schemeClr>
                </a:solidFill>
                <a:cs typeface="+mn-ea"/>
                <a:sym typeface="+mn-lt"/>
              </a:rPr>
              <a:t>、学习</a:t>
            </a:r>
            <a:r>
              <a:rPr lang="en-US" altLang="zh-CN" b="1" dirty="0">
                <a:solidFill>
                  <a:schemeClr val="tx1">
                    <a:lumMod val="75000"/>
                    <a:lumOff val="25000"/>
                  </a:schemeClr>
                </a:solidFill>
                <a:cs typeface="+mn-ea"/>
                <a:sym typeface="+mn-lt"/>
              </a:rPr>
              <a:t>Hadoop</a:t>
            </a:r>
            <a:r>
              <a:rPr lang="zh-CN" altLang="en-US" b="1" dirty="0">
                <a:solidFill>
                  <a:schemeClr val="tx1">
                    <a:lumMod val="75000"/>
                    <a:lumOff val="25000"/>
                  </a:schemeClr>
                </a:solidFill>
                <a:cs typeface="+mn-ea"/>
                <a:sym typeface="+mn-lt"/>
              </a:rPr>
              <a:t>体系的组件，先学会怎么用（</a:t>
            </a:r>
            <a:r>
              <a:rPr lang="en-US" altLang="zh-CN" b="1" dirty="0">
                <a:solidFill>
                  <a:schemeClr val="tx1">
                    <a:lumMod val="75000"/>
                    <a:lumOff val="25000"/>
                  </a:schemeClr>
                </a:solidFill>
                <a:cs typeface="+mn-ea"/>
                <a:sym typeface="+mn-lt"/>
              </a:rPr>
              <a:t>B</a:t>
            </a:r>
            <a:r>
              <a:rPr lang="zh-CN" altLang="en-US" b="1" dirty="0">
                <a:solidFill>
                  <a:schemeClr val="tx1">
                    <a:lumMod val="75000"/>
                    <a:lumOff val="25000"/>
                  </a:schemeClr>
                </a:solidFill>
                <a:cs typeface="+mn-ea"/>
                <a:sym typeface="+mn-lt"/>
              </a:rPr>
              <a:t>站视频），原理是什么（看书或视频），然后可以</a:t>
            </a:r>
            <a:r>
              <a:rPr lang="en-US" altLang="zh-CN" b="1" dirty="0" err="1">
                <a:solidFill>
                  <a:schemeClr val="tx1">
                    <a:lumMod val="75000"/>
                    <a:lumOff val="25000"/>
                  </a:schemeClr>
                </a:solidFill>
                <a:cs typeface="+mn-ea"/>
                <a:sym typeface="+mn-lt"/>
              </a:rPr>
              <a:t>github</a:t>
            </a:r>
            <a:r>
              <a:rPr lang="zh-CN" altLang="en-US" b="1" dirty="0">
                <a:solidFill>
                  <a:schemeClr val="tx1">
                    <a:lumMod val="75000"/>
                    <a:lumOff val="25000"/>
                  </a:schemeClr>
                </a:solidFill>
                <a:cs typeface="+mn-ea"/>
                <a:sym typeface="+mn-lt"/>
              </a:rPr>
              <a:t>下载源码学习</a:t>
            </a:r>
            <a:endParaRPr lang="zh-CN" altLang="en-US" b="1" dirty="0">
              <a:solidFill>
                <a:schemeClr val="tx1">
                  <a:lumMod val="75000"/>
                  <a:lumOff val="25000"/>
                </a:schemeClr>
              </a:solidFill>
              <a:cs typeface="+mn-ea"/>
              <a:sym typeface="+mn-lt"/>
            </a:endParaRPr>
          </a:p>
        </p:txBody>
      </p:sp>
      <p:sp>
        <p:nvSpPr>
          <p:cNvPr id="5" name="文本框 4"/>
          <p:cNvSpPr txBox="1"/>
          <p:nvPr/>
        </p:nvSpPr>
        <p:spPr>
          <a:xfrm>
            <a:off x="862648" y="2649297"/>
            <a:ext cx="8499475" cy="368300"/>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3</a:t>
            </a:r>
            <a:r>
              <a:rPr lang="zh-CN" altLang="en-US" b="1" dirty="0">
                <a:solidFill>
                  <a:schemeClr val="tx1">
                    <a:lumMod val="75000"/>
                    <a:lumOff val="25000"/>
                  </a:schemeClr>
                </a:solidFill>
                <a:cs typeface="+mn-ea"/>
                <a:sym typeface="+mn-lt"/>
              </a:rPr>
              <a:t>、学习大数据的存储方式，存储模式</a:t>
            </a:r>
            <a:endParaRPr lang="zh-CN" altLang="en-US" b="1" dirty="0">
              <a:solidFill>
                <a:schemeClr val="tx1">
                  <a:lumMod val="75000"/>
                  <a:lumOff val="25000"/>
                </a:schemeClr>
              </a:solidFill>
              <a:cs typeface="+mn-ea"/>
              <a:sym typeface="+mn-lt"/>
            </a:endParaRPr>
          </a:p>
        </p:txBody>
      </p:sp>
      <p:sp>
        <p:nvSpPr>
          <p:cNvPr id="6" name="文本框 5"/>
          <p:cNvSpPr txBox="1"/>
          <p:nvPr/>
        </p:nvSpPr>
        <p:spPr>
          <a:xfrm>
            <a:off x="862648" y="3244927"/>
            <a:ext cx="8499475" cy="368300"/>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4</a:t>
            </a:r>
            <a:r>
              <a:rPr lang="zh-CN" altLang="en-US" b="1" dirty="0">
                <a:solidFill>
                  <a:schemeClr val="tx1">
                    <a:lumMod val="75000"/>
                    <a:lumOff val="25000"/>
                  </a:schemeClr>
                </a:solidFill>
                <a:cs typeface="+mn-ea"/>
                <a:sym typeface="+mn-lt"/>
              </a:rPr>
              <a:t>、学习计算架构，批计算的</a:t>
            </a:r>
            <a:r>
              <a:rPr lang="en-US" altLang="zh-CN" b="1" dirty="0">
                <a:solidFill>
                  <a:schemeClr val="tx1">
                    <a:lumMod val="75000"/>
                    <a:lumOff val="25000"/>
                  </a:schemeClr>
                </a:solidFill>
                <a:cs typeface="+mn-ea"/>
                <a:sym typeface="+mn-lt"/>
              </a:rPr>
              <a:t>Spark</a:t>
            </a:r>
            <a:r>
              <a:rPr lang="zh-CN" altLang="en-US" b="1" dirty="0">
                <a:solidFill>
                  <a:schemeClr val="tx1">
                    <a:lumMod val="75000"/>
                    <a:lumOff val="25000"/>
                  </a:schemeClr>
                </a:solidFill>
                <a:cs typeface="+mn-ea"/>
                <a:sym typeface="+mn-lt"/>
              </a:rPr>
              <a:t>、流计算</a:t>
            </a:r>
            <a:r>
              <a:rPr lang="en-US" altLang="zh-CN" b="1" dirty="0" err="1">
                <a:solidFill>
                  <a:schemeClr val="tx1">
                    <a:lumMod val="75000"/>
                    <a:lumOff val="25000"/>
                  </a:schemeClr>
                </a:solidFill>
                <a:cs typeface="+mn-ea"/>
                <a:sym typeface="+mn-lt"/>
              </a:rPr>
              <a:t>Flink</a:t>
            </a:r>
            <a:r>
              <a:rPr lang="zh-CN" altLang="en-US" b="1" dirty="0">
                <a:solidFill>
                  <a:schemeClr val="tx1">
                    <a:lumMod val="75000"/>
                    <a:lumOff val="25000"/>
                  </a:schemeClr>
                </a:solidFill>
                <a:cs typeface="+mn-ea"/>
                <a:sym typeface="+mn-lt"/>
              </a:rPr>
              <a:t>都是比较火的架构</a:t>
            </a:r>
            <a:endParaRPr lang="zh-CN" altLang="en-US" b="1" dirty="0">
              <a:solidFill>
                <a:schemeClr val="tx1">
                  <a:lumMod val="75000"/>
                  <a:lumOff val="25000"/>
                </a:schemeClr>
              </a:solidFill>
              <a:cs typeface="+mn-ea"/>
              <a:sym typeface="+mn-lt"/>
            </a:endParaRPr>
          </a:p>
        </p:txBody>
      </p:sp>
      <p:sp>
        <p:nvSpPr>
          <p:cNvPr id="8" name="文本框 7"/>
          <p:cNvSpPr txBox="1"/>
          <p:nvPr/>
        </p:nvSpPr>
        <p:spPr>
          <a:xfrm>
            <a:off x="862648" y="3766262"/>
            <a:ext cx="8499475" cy="368300"/>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5</a:t>
            </a:r>
            <a:r>
              <a:rPr lang="zh-CN" altLang="en-US" b="1" dirty="0">
                <a:solidFill>
                  <a:schemeClr val="tx1">
                    <a:lumMod val="75000"/>
                    <a:lumOff val="25000"/>
                  </a:schemeClr>
                </a:solidFill>
                <a:cs typeface="+mn-ea"/>
                <a:sym typeface="+mn-lt"/>
              </a:rPr>
              <a:t>、学习数仓的基本知识，如果搭建数仓，分为离线数仓，实时数仓，数据湖</a:t>
            </a:r>
            <a:endParaRPr lang="zh-CN" altLang="en-US" b="1" dirty="0">
              <a:solidFill>
                <a:schemeClr val="tx1">
                  <a:lumMod val="75000"/>
                  <a:lumOff val="25000"/>
                </a:schemeClr>
              </a:solidFill>
              <a:cs typeface="+mn-ea"/>
              <a:sym typeface="+mn-lt"/>
            </a:endParaRPr>
          </a:p>
        </p:txBody>
      </p:sp>
      <p:sp>
        <p:nvSpPr>
          <p:cNvPr id="9" name="文本框 8"/>
          <p:cNvSpPr txBox="1"/>
          <p:nvPr/>
        </p:nvSpPr>
        <p:spPr>
          <a:xfrm>
            <a:off x="862648" y="4347922"/>
            <a:ext cx="849947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tx1">
                    <a:lumMod val="75000"/>
                    <a:lumOff val="25000"/>
                  </a:schemeClr>
                </a:solidFill>
                <a:cs typeface="+mn-ea"/>
                <a:sym typeface="+mn-lt"/>
              </a:rPr>
              <a:t>6</a:t>
            </a:r>
            <a:r>
              <a:rPr lang="zh-CN" altLang="en-US" b="1" dirty="0">
                <a:solidFill>
                  <a:schemeClr val="tx1">
                    <a:lumMod val="75000"/>
                    <a:lumOff val="25000"/>
                  </a:schemeClr>
                </a:solidFill>
                <a:cs typeface="+mn-ea"/>
                <a:sym typeface="+mn-lt"/>
              </a:rPr>
              <a:t>、互联网技术的新动向  </a:t>
            </a:r>
            <a:r>
              <a:rPr lang="zh-CN" altLang="en-US" dirty="0">
                <a:hlinkClick r:id="rId1"/>
              </a:rPr>
              <a:t>大数据</a:t>
            </a:r>
            <a:r>
              <a:rPr lang="en-US" altLang="zh-CN" dirty="0">
                <a:hlinkClick r:id="rId1"/>
              </a:rPr>
              <a:t>_</a:t>
            </a:r>
            <a:r>
              <a:rPr lang="zh-CN" altLang="en-US" dirty="0">
                <a:hlinkClick r:id="rId1"/>
              </a:rPr>
              <a:t>大数据应用</a:t>
            </a:r>
            <a:r>
              <a:rPr lang="en-US" altLang="zh-CN" dirty="0">
                <a:hlinkClick r:id="rId1"/>
              </a:rPr>
              <a:t>_</a:t>
            </a:r>
            <a:r>
              <a:rPr lang="zh-CN" altLang="en-US" dirty="0">
                <a:hlinkClick r:id="rId1"/>
              </a:rPr>
              <a:t>大数据分析</a:t>
            </a:r>
            <a:r>
              <a:rPr lang="en-US" altLang="zh-CN" dirty="0">
                <a:hlinkClick r:id="rId1"/>
              </a:rPr>
              <a:t>-</a:t>
            </a:r>
            <a:r>
              <a:rPr lang="en-US" altLang="zh-CN" dirty="0" err="1">
                <a:hlinkClick r:id="rId1"/>
              </a:rPr>
              <a:t>InfoQ</a:t>
            </a:r>
            <a:endParaRPr lang="en-US" altLang="zh-CN" b="1"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p:cNvPicPr>
            <a:picLocks noGrp="1" noChangeAspect="1"/>
          </p:cNvPicPr>
          <p:nvPr>
            <p:ph type="pic" sz="quarter" idx="10"/>
          </p:nvPr>
        </p:nvPicPr>
        <p:blipFill>
          <a:blip r:embed="rId1">
            <a:duotone>
              <a:schemeClr val="bg2">
                <a:shade val="45000"/>
                <a:satMod val="135000"/>
              </a:schemeClr>
              <a:prstClr val="white"/>
            </a:duotone>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rcRect t="18085" b="18085"/>
          <a:stretch>
            <a:fillRect/>
          </a:stretch>
        </p:blipFill>
        <p:spPr/>
      </p:pic>
      <p:sp>
        <p:nvSpPr>
          <p:cNvPr id="4" name="矩形 3"/>
          <p:cNvSpPr/>
          <p:nvPr/>
        </p:nvSpPr>
        <p:spPr>
          <a:xfrm>
            <a:off x="571500" y="608012"/>
            <a:ext cx="11049000" cy="5641976"/>
          </a:xfrm>
          <a:prstGeom prst="rect">
            <a:avLst/>
          </a:prstGeom>
          <a:gradFill>
            <a:gsLst>
              <a:gs pos="0">
                <a:srgbClr val="FFFFFF"/>
              </a:gs>
              <a:gs pos="37000">
                <a:srgbClr val="FFFFFF">
                  <a:alpha val="77000"/>
                </a:srgbClr>
              </a:gs>
              <a:gs pos="70000">
                <a:srgbClr val="FFFFFF">
                  <a:alpha val="43000"/>
                </a:srgbClr>
              </a:gs>
              <a:gs pos="99000">
                <a:srgbClr val="FFFFFF"/>
              </a:gs>
            </a:gsLst>
            <a:lin ang="5400000" scaled="1"/>
          </a:gradFill>
          <a:ln>
            <a:noFill/>
          </a:ln>
          <a:effectLst>
            <a:outerShdw blurRad="2794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839913" y="1671241"/>
            <a:ext cx="2090420" cy="1014730"/>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6000" b="1" i="1" u="none" strike="noStrike" kern="1200" cap="none" spc="0" normalizeH="0" baseline="0" noProof="0" dirty="0">
                <a:ln>
                  <a:noFill/>
                </a:ln>
                <a:solidFill>
                  <a:srgbClr val="029676"/>
                </a:solidFill>
                <a:effectLst/>
                <a:uLnTx/>
                <a:uFillTx/>
                <a:cs typeface="+mn-ea"/>
                <a:sym typeface="+mn-lt"/>
              </a:rPr>
              <a:t>2021</a:t>
            </a:r>
            <a:endParaRPr kumimoji="0" lang="zh-CN" altLang="en-US" sz="6000" b="1" i="1" u="none" strike="noStrike" kern="1200" cap="none" spc="0" normalizeH="0" baseline="0" noProof="0" dirty="0">
              <a:ln>
                <a:noFill/>
              </a:ln>
              <a:solidFill>
                <a:srgbClr val="029676"/>
              </a:solidFill>
              <a:effectLst/>
              <a:uLnTx/>
              <a:uFillTx/>
              <a:cs typeface="+mn-ea"/>
              <a:sym typeface="+mn-lt"/>
            </a:endParaRPr>
          </a:p>
        </p:txBody>
      </p:sp>
      <p:sp>
        <p:nvSpPr>
          <p:cNvPr id="7" name="文本框 6"/>
          <p:cNvSpPr txBox="1"/>
          <p:nvPr/>
        </p:nvSpPr>
        <p:spPr>
          <a:xfrm>
            <a:off x="1839913" y="3009898"/>
            <a:ext cx="3897221" cy="830997"/>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chemeClr val="tx1">
                    <a:lumMod val="75000"/>
                    <a:lumOff val="25000"/>
                  </a:schemeClr>
                </a:solidFill>
                <a:effectLst/>
                <a:uLnTx/>
                <a:uFillTx/>
                <a:cs typeface="+mn-ea"/>
                <a:sym typeface="+mn-lt"/>
              </a:rPr>
              <a:t>感谢您的观看</a:t>
            </a:r>
            <a:endParaRPr kumimoji="0" lang="zh-CN" altLang="en-US" sz="480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4" name="椭圆 8"/>
          <p:cNvSpPr/>
          <p:nvPr/>
        </p:nvSpPr>
        <p:spPr>
          <a:xfrm>
            <a:off x="10185400" y="1191349"/>
            <a:ext cx="774699" cy="728799"/>
          </a:xfrm>
          <a:custGeom>
            <a:avLst/>
            <a:gdLst>
              <a:gd name="connsiteX0" fmla="*/ 407966 w 605028"/>
              <a:gd name="connsiteY0" fmla="*/ 148964 h 569181"/>
              <a:gd name="connsiteX1" fmla="*/ 449124 w 605028"/>
              <a:gd name="connsiteY1" fmla="*/ 148964 h 569181"/>
              <a:gd name="connsiteX2" fmla="*/ 450128 w 605028"/>
              <a:gd name="connsiteY2" fmla="*/ 148964 h 569181"/>
              <a:gd name="connsiteX3" fmla="*/ 450702 w 605028"/>
              <a:gd name="connsiteY3" fmla="*/ 149107 h 569181"/>
              <a:gd name="connsiteX4" fmla="*/ 451132 w 605028"/>
              <a:gd name="connsiteY4" fmla="*/ 149107 h 569181"/>
              <a:gd name="connsiteX5" fmla="*/ 451706 w 605028"/>
              <a:gd name="connsiteY5" fmla="*/ 149251 h 569181"/>
              <a:gd name="connsiteX6" fmla="*/ 452136 w 605028"/>
              <a:gd name="connsiteY6" fmla="*/ 149394 h 569181"/>
              <a:gd name="connsiteX7" fmla="*/ 452710 w 605028"/>
              <a:gd name="connsiteY7" fmla="*/ 149537 h 569181"/>
              <a:gd name="connsiteX8" fmla="*/ 453140 w 605028"/>
              <a:gd name="connsiteY8" fmla="*/ 149680 h 569181"/>
              <a:gd name="connsiteX9" fmla="*/ 453570 w 605028"/>
              <a:gd name="connsiteY9" fmla="*/ 149967 h 569181"/>
              <a:gd name="connsiteX10" fmla="*/ 454144 w 605028"/>
              <a:gd name="connsiteY10" fmla="*/ 150110 h 569181"/>
              <a:gd name="connsiteX11" fmla="*/ 454574 w 605028"/>
              <a:gd name="connsiteY11" fmla="*/ 150396 h 569181"/>
              <a:gd name="connsiteX12" fmla="*/ 455004 w 605028"/>
              <a:gd name="connsiteY12" fmla="*/ 150682 h 569181"/>
              <a:gd name="connsiteX13" fmla="*/ 455434 w 605028"/>
              <a:gd name="connsiteY13" fmla="*/ 150969 h 569181"/>
              <a:gd name="connsiteX14" fmla="*/ 455865 w 605028"/>
              <a:gd name="connsiteY14" fmla="*/ 151255 h 569181"/>
              <a:gd name="connsiteX15" fmla="*/ 456582 w 605028"/>
              <a:gd name="connsiteY15" fmla="*/ 151971 h 569181"/>
              <a:gd name="connsiteX16" fmla="*/ 457299 w 605028"/>
              <a:gd name="connsiteY16" fmla="*/ 152830 h 569181"/>
              <a:gd name="connsiteX17" fmla="*/ 457585 w 605028"/>
              <a:gd name="connsiteY17" fmla="*/ 153117 h 569181"/>
              <a:gd name="connsiteX18" fmla="*/ 457872 w 605028"/>
              <a:gd name="connsiteY18" fmla="*/ 153546 h 569181"/>
              <a:gd name="connsiteX19" fmla="*/ 458159 w 605028"/>
              <a:gd name="connsiteY19" fmla="*/ 153976 h 569181"/>
              <a:gd name="connsiteX20" fmla="*/ 458446 w 605028"/>
              <a:gd name="connsiteY20" fmla="*/ 154549 h 569181"/>
              <a:gd name="connsiteX21" fmla="*/ 458589 w 605028"/>
              <a:gd name="connsiteY21" fmla="*/ 154978 h 569181"/>
              <a:gd name="connsiteX22" fmla="*/ 458876 w 605028"/>
              <a:gd name="connsiteY22" fmla="*/ 155408 h 569181"/>
              <a:gd name="connsiteX23" fmla="*/ 459020 w 605028"/>
              <a:gd name="connsiteY23" fmla="*/ 155837 h 569181"/>
              <a:gd name="connsiteX24" fmla="*/ 459163 w 605028"/>
              <a:gd name="connsiteY24" fmla="*/ 156410 h 569181"/>
              <a:gd name="connsiteX25" fmla="*/ 459306 w 605028"/>
              <a:gd name="connsiteY25" fmla="*/ 156840 h 569181"/>
              <a:gd name="connsiteX26" fmla="*/ 459450 w 605028"/>
              <a:gd name="connsiteY26" fmla="*/ 157412 h 569181"/>
              <a:gd name="connsiteX27" fmla="*/ 459593 w 605028"/>
              <a:gd name="connsiteY27" fmla="*/ 157985 h 569181"/>
              <a:gd name="connsiteX28" fmla="*/ 459593 w 605028"/>
              <a:gd name="connsiteY28" fmla="*/ 158415 h 569181"/>
              <a:gd name="connsiteX29" fmla="*/ 459593 w 605028"/>
              <a:gd name="connsiteY29" fmla="*/ 159417 h 569181"/>
              <a:gd name="connsiteX30" fmla="*/ 459593 w 605028"/>
              <a:gd name="connsiteY30" fmla="*/ 200511 h 569181"/>
              <a:gd name="connsiteX31" fmla="*/ 449124 w 605028"/>
              <a:gd name="connsiteY31" fmla="*/ 210964 h 569181"/>
              <a:gd name="connsiteX32" fmla="*/ 438655 w 605028"/>
              <a:gd name="connsiteY32" fmla="*/ 200511 h 569181"/>
              <a:gd name="connsiteX33" fmla="*/ 438655 w 605028"/>
              <a:gd name="connsiteY33" fmla="*/ 184761 h 569181"/>
              <a:gd name="connsiteX34" fmla="*/ 339272 w 605028"/>
              <a:gd name="connsiteY34" fmla="*/ 283989 h 569181"/>
              <a:gd name="connsiteX35" fmla="*/ 331815 w 605028"/>
              <a:gd name="connsiteY35" fmla="*/ 286996 h 569181"/>
              <a:gd name="connsiteX36" fmla="*/ 324357 w 605028"/>
              <a:gd name="connsiteY36" fmla="*/ 283989 h 569181"/>
              <a:gd name="connsiteX37" fmla="*/ 273160 w 605028"/>
              <a:gd name="connsiteY37" fmla="*/ 232872 h 569181"/>
              <a:gd name="connsiteX38" fmla="*/ 163307 w 605028"/>
              <a:gd name="connsiteY38" fmla="*/ 342552 h 569181"/>
              <a:gd name="connsiteX39" fmla="*/ 155850 w 605028"/>
              <a:gd name="connsiteY39" fmla="*/ 345559 h 569181"/>
              <a:gd name="connsiteX40" fmla="*/ 148393 w 605028"/>
              <a:gd name="connsiteY40" fmla="*/ 342552 h 569181"/>
              <a:gd name="connsiteX41" fmla="*/ 148393 w 605028"/>
              <a:gd name="connsiteY41" fmla="*/ 327661 h 569181"/>
              <a:gd name="connsiteX42" fmla="*/ 265702 w 605028"/>
              <a:gd name="connsiteY42" fmla="*/ 210534 h 569181"/>
              <a:gd name="connsiteX43" fmla="*/ 272156 w 605028"/>
              <a:gd name="connsiteY43" fmla="*/ 207528 h 569181"/>
              <a:gd name="connsiteX44" fmla="*/ 273160 w 605028"/>
              <a:gd name="connsiteY44" fmla="*/ 207528 h 569181"/>
              <a:gd name="connsiteX45" fmla="*/ 274164 w 605028"/>
              <a:gd name="connsiteY45" fmla="*/ 207528 h 569181"/>
              <a:gd name="connsiteX46" fmla="*/ 280617 w 605028"/>
              <a:gd name="connsiteY46" fmla="*/ 210534 h 569181"/>
              <a:gd name="connsiteX47" fmla="*/ 331815 w 605028"/>
              <a:gd name="connsiteY47" fmla="*/ 261652 h 569181"/>
              <a:gd name="connsiteX48" fmla="*/ 423741 w 605028"/>
              <a:gd name="connsiteY48" fmla="*/ 169869 h 569181"/>
              <a:gd name="connsiteX49" fmla="*/ 407966 w 605028"/>
              <a:gd name="connsiteY49" fmla="*/ 169869 h 569181"/>
              <a:gd name="connsiteX50" fmla="*/ 397497 w 605028"/>
              <a:gd name="connsiteY50" fmla="*/ 159417 h 569181"/>
              <a:gd name="connsiteX51" fmla="*/ 407966 w 605028"/>
              <a:gd name="connsiteY51" fmla="*/ 148964 h 569181"/>
              <a:gd name="connsiteX52" fmla="*/ 94074 w 605028"/>
              <a:gd name="connsiteY52" fmla="*/ 93909 h 569181"/>
              <a:gd name="connsiteX53" fmla="*/ 94074 w 605028"/>
              <a:gd name="connsiteY53" fmla="*/ 400689 h 569181"/>
              <a:gd name="connsiteX54" fmla="*/ 510954 w 605028"/>
              <a:gd name="connsiteY54" fmla="*/ 400689 h 569181"/>
              <a:gd name="connsiteX55" fmla="*/ 510954 w 605028"/>
              <a:gd name="connsiteY55" fmla="*/ 93909 h 569181"/>
              <a:gd name="connsiteX56" fmla="*/ 302586 w 605028"/>
              <a:gd name="connsiteY56" fmla="*/ 93909 h 569181"/>
              <a:gd name="connsiteX57" fmla="*/ 302586 w 605028"/>
              <a:gd name="connsiteY57" fmla="*/ 0 h 569181"/>
              <a:gd name="connsiteX58" fmla="*/ 313055 w 605028"/>
              <a:gd name="connsiteY58" fmla="*/ 10450 h 569181"/>
              <a:gd name="connsiteX59" fmla="*/ 313055 w 605028"/>
              <a:gd name="connsiteY59" fmla="*/ 72865 h 569181"/>
              <a:gd name="connsiteX60" fmla="*/ 521566 w 605028"/>
              <a:gd name="connsiteY60" fmla="*/ 72865 h 569181"/>
              <a:gd name="connsiteX61" fmla="*/ 594560 w 605028"/>
              <a:gd name="connsiteY61" fmla="*/ 72865 h 569181"/>
              <a:gd name="connsiteX62" fmla="*/ 605028 w 605028"/>
              <a:gd name="connsiteY62" fmla="*/ 83315 h 569181"/>
              <a:gd name="connsiteX63" fmla="*/ 594560 w 605028"/>
              <a:gd name="connsiteY63" fmla="*/ 93909 h 569181"/>
              <a:gd name="connsiteX64" fmla="*/ 532035 w 605028"/>
              <a:gd name="connsiteY64" fmla="*/ 93909 h 569181"/>
              <a:gd name="connsiteX65" fmla="*/ 532035 w 605028"/>
              <a:gd name="connsiteY65" fmla="*/ 411282 h 569181"/>
              <a:gd name="connsiteX66" fmla="*/ 521566 w 605028"/>
              <a:gd name="connsiteY66" fmla="*/ 421732 h 569181"/>
              <a:gd name="connsiteX67" fmla="*/ 327969 w 605028"/>
              <a:gd name="connsiteY67" fmla="*/ 421732 h 569181"/>
              <a:gd name="connsiteX68" fmla="*/ 457607 w 605028"/>
              <a:gd name="connsiteY68" fmla="*/ 551144 h 569181"/>
              <a:gd name="connsiteX69" fmla="*/ 457607 w 605028"/>
              <a:gd name="connsiteY69" fmla="*/ 566032 h 569181"/>
              <a:gd name="connsiteX70" fmla="*/ 450150 w 605028"/>
              <a:gd name="connsiteY70" fmla="*/ 569181 h 569181"/>
              <a:gd name="connsiteX71" fmla="*/ 442693 w 605028"/>
              <a:gd name="connsiteY71" fmla="*/ 566032 h 569181"/>
              <a:gd name="connsiteX72" fmla="*/ 313055 w 605028"/>
              <a:gd name="connsiteY72" fmla="*/ 436620 h 569181"/>
              <a:gd name="connsiteX73" fmla="*/ 313055 w 605028"/>
              <a:gd name="connsiteY73" fmla="*/ 557013 h 569181"/>
              <a:gd name="connsiteX74" fmla="*/ 302586 w 605028"/>
              <a:gd name="connsiteY74" fmla="*/ 567463 h 569181"/>
              <a:gd name="connsiteX75" fmla="*/ 291974 w 605028"/>
              <a:gd name="connsiteY75" fmla="*/ 557013 h 569181"/>
              <a:gd name="connsiteX76" fmla="*/ 291974 w 605028"/>
              <a:gd name="connsiteY76" fmla="*/ 436620 h 569181"/>
              <a:gd name="connsiteX77" fmla="*/ 163913 w 605028"/>
              <a:gd name="connsiteY77" fmla="*/ 564600 h 569181"/>
              <a:gd name="connsiteX78" fmla="*/ 156456 w 605028"/>
              <a:gd name="connsiteY78" fmla="*/ 567607 h 569181"/>
              <a:gd name="connsiteX79" fmla="*/ 148999 w 605028"/>
              <a:gd name="connsiteY79" fmla="*/ 564600 h 569181"/>
              <a:gd name="connsiteX80" fmla="*/ 148999 w 605028"/>
              <a:gd name="connsiteY80" fmla="*/ 549712 h 569181"/>
              <a:gd name="connsiteX81" fmla="*/ 277203 w 605028"/>
              <a:gd name="connsiteY81" fmla="*/ 421732 h 569181"/>
              <a:gd name="connsiteX82" fmla="*/ 83462 w 605028"/>
              <a:gd name="connsiteY82" fmla="*/ 421732 h 569181"/>
              <a:gd name="connsiteX83" fmla="*/ 72993 w 605028"/>
              <a:gd name="connsiteY83" fmla="*/ 411282 h 569181"/>
              <a:gd name="connsiteX84" fmla="*/ 72993 w 605028"/>
              <a:gd name="connsiteY84" fmla="*/ 93909 h 569181"/>
              <a:gd name="connsiteX85" fmla="*/ 10468 w 605028"/>
              <a:gd name="connsiteY85" fmla="*/ 93909 h 569181"/>
              <a:gd name="connsiteX86" fmla="*/ 0 w 605028"/>
              <a:gd name="connsiteY86" fmla="*/ 83315 h 569181"/>
              <a:gd name="connsiteX87" fmla="*/ 10468 w 605028"/>
              <a:gd name="connsiteY87" fmla="*/ 72865 h 569181"/>
              <a:gd name="connsiteX88" fmla="*/ 83462 w 605028"/>
              <a:gd name="connsiteY88" fmla="*/ 72865 h 569181"/>
              <a:gd name="connsiteX89" fmla="*/ 291974 w 605028"/>
              <a:gd name="connsiteY89" fmla="*/ 72865 h 569181"/>
              <a:gd name="connsiteX90" fmla="*/ 291974 w 605028"/>
              <a:gd name="connsiteY90" fmla="*/ 10450 h 569181"/>
              <a:gd name="connsiteX91" fmla="*/ 302586 w 605028"/>
              <a:gd name="connsiteY91" fmla="*/ 0 h 56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5028" h="569181">
                <a:moveTo>
                  <a:pt x="407966" y="148964"/>
                </a:moveTo>
                <a:lnTo>
                  <a:pt x="449124" y="148964"/>
                </a:lnTo>
                <a:cubicBezTo>
                  <a:pt x="449555" y="148964"/>
                  <a:pt x="449841" y="148964"/>
                  <a:pt x="450128" y="148964"/>
                </a:cubicBezTo>
                <a:cubicBezTo>
                  <a:pt x="450272" y="148964"/>
                  <a:pt x="450415" y="148964"/>
                  <a:pt x="450702" y="149107"/>
                </a:cubicBezTo>
                <a:cubicBezTo>
                  <a:pt x="450845" y="149107"/>
                  <a:pt x="450989" y="149107"/>
                  <a:pt x="451132" y="149107"/>
                </a:cubicBezTo>
                <a:cubicBezTo>
                  <a:pt x="451419" y="149107"/>
                  <a:pt x="451562" y="149251"/>
                  <a:pt x="451706" y="149251"/>
                </a:cubicBezTo>
                <a:cubicBezTo>
                  <a:pt x="451849" y="149251"/>
                  <a:pt x="451992" y="149394"/>
                  <a:pt x="452136" y="149394"/>
                </a:cubicBezTo>
                <a:cubicBezTo>
                  <a:pt x="452423" y="149394"/>
                  <a:pt x="452566" y="149537"/>
                  <a:pt x="452710" y="149537"/>
                </a:cubicBezTo>
                <a:cubicBezTo>
                  <a:pt x="452853" y="149537"/>
                  <a:pt x="452996" y="149680"/>
                  <a:pt x="453140" y="149680"/>
                </a:cubicBezTo>
                <a:cubicBezTo>
                  <a:pt x="453283" y="149823"/>
                  <a:pt x="453427" y="149823"/>
                  <a:pt x="453570" y="149967"/>
                </a:cubicBezTo>
                <a:cubicBezTo>
                  <a:pt x="453713" y="149967"/>
                  <a:pt x="454000" y="150110"/>
                  <a:pt x="454144" y="150110"/>
                </a:cubicBezTo>
                <a:cubicBezTo>
                  <a:pt x="454287" y="150253"/>
                  <a:pt x="454430" y="150396"/>
                  <a:pt x="454574" y="150396"/>
                </a:cubicBezTo>
                <a:cubicBezTo>
                  <a:pt x="454717" y="150539"/>
                  <a:pt x="454861" y="150539"/>
                  <a:pt x="455004" y="150682"/>
                </a:cubicBezTo>
                <a:cubicBezTo>
                  <a:pt x="455148" y="150826"/>
                  <a:pt x="455291" y="150969"/>
                  <a:pt x="455434" y="150969"/>
                </a:cubicBezTo>
                <a:cubicBezTo>
                  <a:pt x="455578" y="151112"/>
                  <a:pt x="455721" y="151255"/>
                  <a:pt x="455865" y="151255"/>
                </a:cubicBezTo>
                <a:cubicBezTo>
                  <a:pt x="456008" y="151542"/>
                  <a:pt x="456295" y="151685"/>
                  <a:pt x="456582" y="151971"/>
                </a:cubicBezTo>
                <a:cubicBezTo>
                  <a:pt x="456868" y="152258"/>
                  <a:pt x="457012" y="152544"/>
                  <a:pt x="457299" y="152830"/>
                </a:cubicBezTo>
                <a:cubicBezTo>
                  <a:pt x="457299" y="152830"/>
                  <a:pt x="457442" y="152973"/>
                  <a:pt x="457585" y="153117"/>
                </a:cubicBezTo>
                <a:cubicBezTo>
                  <a:pt x="457585" y="153260"/>
                  <a:pt x="457729" y="153403"/>
                  <a:pt x="457872" y="153546"/>
                </a:cubicBezTo>
                <a:cubicBezTo>
                  <a:pt x="458016" y="153689"/>
                  <a:pt x="458016" y="153833"/>
                  <a:pt x="458159" y="153976"/>
                </a:cubicBezTo>
                <a:cubicBezTo>
                  <a:pt x="458303" y="154262"/>
                  <a:pt x="458303" y="154262"/>
                  <a:pt x="458446" y="154549"/>
                </a:cubicBezTo>
                <a:cubicBezTo>
                  <a:pt x="458446" y="154692"/>
                  <a:pt x="458589" y="154835"/>
                  <a:pt x="458589" y="154978"/>
                </a:cubicBezTo>
                <a:cubicBezTo>
                  <a:pt x="458733" y="155121"/>
                  <a:pt x="458733" y="155264"/>
                  <a:pt x="458876" y="155408"/>
                </a:cubicBezTo>
                <a:cubicBezTo>
                  <a:pt x="458876" y="155551"/>
                  <a:pt x="459020" y="155694"/>
                  <a:pt x="459020" y="155837"/>
                </a:cubicBezTo>
                <a:cubicBezTo>
                  <a:pt x="459020" y="155980"/>
                  <a:pt x="459163" y="156267"/>
                  <a:pt x="459163" y="156410"/>
                </a:cubicBezTo>
                <a:cubicBezTo>
                  <a:pt x="459306" y="156553"/>
                  <a:pt x="459306" y="156696"/>
                  <a:pt x="459306" y="156840"/>
                </a:cubicBezTo>
                <a:cubicBezTo>
                  <a:pt x="459306" y="156983"/>
                  <a:pt x="459450" y="157269"/>
                  <a:pt x="459450" y="157412"/>
                </a:cubicBezTo>
                <a:cubicBezTo>
                  <a:pt x="459450" y="157555"/>
                  <a:pt x="459450" y="157699"/>
                  <a:pt x="459593" y="157985"/>
                </a:cubicBezTo>
                <a:cubicBezTo>
                  <a:pt x="459593" y="158128"/>
                  <a:pt x="459593" y="158271"/>
                  <a:pt x="459593" y="158415"/>
                </a:cubicBezTo>
                <a:cubicBezTo>
                  <a:pt x="459593" y="158701"/>
                  <a:pt x="459593" y="159130"/>
                  <a:pt x="459593" y="159417"/>
                </a:cubicBezTo>
                <a:lnTo>
                  <a:pt x="459593" y="200511"/>
                </a:lnTo>
                <a:cubicBezTo>
                  <a:pt x="459593" y="206239"/>
                  <a:pt x="455004" y="210964"/>
                  <a:pt x="449124" y="210964"/>
                </a:cubicBezTo>
                <a:cubicBezTo>
                  <a:pt x="443244" y="210964"/>
                  <a:pt x="438655" y="206239"/>
                  <a:pt x="438655" y="200511"/>
                </a:cubicBezTo>
                <a:lnTo>
                  <a:pt x="438655" y="184761"/>
                </a:lnTo>
                <a:lnTo>
                  <a:pt x="339272" y="283989"/>
                </a:lnTo>
                <a:cubicBezTo>
                  <a:pt x="337264" y="285994"/>
                  <a:pt x="334539" y="286996"/>
                  <a:pt x="331815" y="286996"/>
                </a:cubicBezTo>
                <a:cubicBezTo>
                  <a:pt x="329090" y="286996"/>
                  <a:pt x="326508" y="285994"/>
                  <a:pt x="324357" y="283989"/>
                </a:cubicBezTo>
                <a:lnTo>
                  <a:pt x="273160" y="232872"/>
                </a:lnTo>
                <a:lnTo>
                  <a:pt x="163307" y="342552"/>
                </a:lnTo>
                <a:cubicBezTo>
                  <a:pt x="161300" y="344557"/>
                  <a:pt x="158575" y="345559"/>
                  <a:pt x="155850" y="345559"/>
                </a:cubicBezTo>
                <a:cubicBezTo>
                  <a:pt x="153125" y="345559"/>
                  <a:pt x="150544" y="344557"/>
                  <a:pt x="148393" y="342552"/>
                </a:cubicBezTo>
                <a:cubicBezTo>
                  <a:pt x="144377" y="338400"/>
                  <a:pt x="144377" y="331813"/>
                  <a:pt x="148393" y="327661"/>
                </a:cubicBezTo>
                <a:lnTo>
                  <a:pt x="265702" y="210534"/>
                </a:lnTo>
                <a:cubicBezTo>
                  <a:pt x="267567" y="208816"/>
                  <a:pt x="269861" y="207814"/>
                  <a:pt x="272156" y="207528"/>
                </a:cubicBezTo>
                <a:cubicBezTo>
                  <a:pt x="272443" y="207528"/>
                  <a:pt x="272873" y="207528"/>
                  <a:pt x="273160" y="207528"/>
                </a:cubicBezTo>
                <a:cubicBezTo>
                  <a:pt x="273447" y="207528"/>
                  <a:pt x="273877" y="207528"/>
                  <a:pt x="274164" y="207528"/>
                </a:cubicBezTo>
                <a:cubicBezTo>
                  <a:pt x="276602" y="207814"/>
                  <a:pt x="278753" y="208816"/>
                  <a:pt x="280617" y="210534"/>
                </a:cubicBezTo>
                <a:lnTo>
                  <a:pt x="331815" y="261652"/>
                </a:lnTo>
                <a:lnTo>
                  <a:pt x="423741" y="169869"/>
                </a:lnTo>
                <a:lnTo>
                  <a:pt x="407966" y="169869"/>
                </a:lnTo>
                <a:cubicBezTo>
                  <a:pt x="402229" y="169869"/>
                  <a:pt x="397497" y="165288"/>
                  <a:pt x="397497" y="159417"/>
                </a:cubicBezTo>
                <a:cubicBezTo>
                  <a:pt x="397497" y="153689"/>
                  <a:pt x="402229" y="148964"/>
                  <a:pt x="407966" y="148964"/>
                </a:cubicBezTo>
                <a:close/>
                <a:moveTo>
                  <a:pt x="94074" y="93909"/>
                </a:moveTo>
                <a:lnTo>
                  <a:pt x="94074" y="400689"/>
                </a:lnTo>
                <a:lnTo>
                  <a:pt x="510954" y="400689"/>
                </a:lnTo>
                <a:lnTo>
                  <a:pt x="510954" y="93909"/>
                </a:lnTo>
                <a:lnTo>
                  <a:pt x="302586" y="93909"/>
                </a:lnTo>
                <a:close/>
                <a:moveTo>
                  <a:pt x="302586" y="0"/>
                </a:moveTo>
                <a:cubicBezTo>
                  <a:pt x="308322" y="0"/>
                  <a:pt x="313055" y="4581"/>
                  <a:pt x="313055" y="10450"/>
                </a:cubicBezTo>
                <a:lnTo>
                  <a:pt x="313055" y="72865"/>
                </a:lnTo>
                <a:lnTo>
                  <a:pt x="521566" y="72865"/>
                </a:lnTo>
                <a:lnTo>
                  <a:pt x="594560" y="72865"/>
                </a:lnTo>
                <a:cubicBezTo>
                  <a:pt x="600296" y="72865"/>
                  <a:pt x="605028" y="77589"/>
                  <a:pt x="605028" y="83315"/>
                </a:cubicBezTo>
                <a:cubicBezTo>
                  <a:pt x="605028" y="89185"/>
                  <a:pt x="600296" y="93909"/>
                  <a:pt x="594560" y="93909"/>
                </a:cubicBezTo>
                <a:lnTo>
                  <a:pt x="532035" y="93909"/>
                </a:lnTo>
                <a:lnTo>
                  <a:pt x="532035" y="411282"/>
                </a:lnTo>
                <a:cubicBezTo>
                  <a:pt x="532035" y="417008"/>
                  <a:pt x="527302" y="421732"/>
                  <a:pt x="521566" y="421732"/>
                </a:cubicBezTo>
                <a:lnTo>
                  <a:pt x="327969" y="421732"/>
                </a:lnTo>
                <a:lnTo>
                  <a:pt x="457607" y="551144"/>
                </a:lnTo>
                <a:cubicBezTo>
                  <a:pt x="461623" y="555295"/>
                  <a:pt x="461623" y="561880"/>
                  <a:pt x="457607" y="566032"/>
                </a:cubicBezTo>
                <a:cubicBezTo>
                  <a:pt x="455456" y="568036"/>
                  <a:pt x="452875" y="569181"/>
                  <a:pt x="450150" y="569181"/>
                </a:cubicBezTo>
                <a:cubicBezTo>
                  <a:pt x="447426" y="569181"/>
                  <a:pt x="444701" y="568036"/>
                  <a:pt x="442693" y="566032"/>
                </a:cubicBezTo>
                <a:lnTo>
                  <a:pt x="313055" y="436620"/>
                </a:lnTo>
                <a:lnTo>
                  <a:pt x="313055" y="557013"/>
                </a:lnTo>
                <a:cubicBezTo>
                  <a:pt x="313055" y="562882"/>
                  <a:pt x="308322" y="567463"/>
                  <a:pt x="302586" y="567463"/>
                </a:cubicBezTo>
                <a:cubicBezTo>
                  <a:pt x="296706" y="567463"/>
                  <a:pt x="291974" y="562882"/>
                  <a:pt x="291974" y="557013"/>
                </a:cubicBezTo>
                <a:lnTo>
                  <a:pt x="291974" y="436620"/>
                </a:lnTo>
                <a:lnTo>
                  <a:pt x="163913" y="564600"/>
                </a:lnTo>
                <a:cubicBezTo>
                  <a:pt x="161762" y="566604"/>
                  <a:pt x="159180" y="567607"/>
                  <a:pt x="156456" y="567607"/>
                </a:cubicBezTo>
                <a:cubicBezTo>
                  <a:pt x="153731" y="567607"/>
                  <a:pt x="151006" y="566604"/>
                  <a:pt x="148999" y="564600"/>
                </a:cubicBezTo>
                <a:cubicBezTo>
                  <a:pt x="144840" y="560449"/>
                  <a:pt x="144840" y="553721"/>
                  <a:pt x="148999" y="549712"/>
                </a:cubicBezTo>
                <a:lnTo>
                  <a:pt x="277203" y="421732"/>
                </a:lnTo>
                <a:lnTo>
                  <a:pt x="83462" y="421732"/>
                </a:lnTo>
                <a:cubicBezTo>
                  <a:pt x="77726" y="421732"/>
                  <a:pt x="72993" y="417008"/>
                  <a:pt x="72993" y="411282"/>
                </a:cubicBezTo>
                <a:lnTo>
                  <a:pt x="72993" y="93909"/>
                </a:lnTo>
                <a:lnTo>
                  <a:pt x="10468" y="93909"/>
                </a:lnTo>
                <a:cubicBezTo>
                  <a:pt x="4732" y="93909"/>
                  <a:pt x="0" y="89185"/>
                  <a:pt x="0" y="83315"/>
                </a:cubicBezTo>
                <a:cubicBezTo>
                  <a:pt x="0" y="77589"/>
                  <a:pt x="4732" y="72865"/>
                  <a:pt x="10468" y="72865"/>
                </a:cubicBezTo>
                <a:lnTo>
                  <a:pt x="83462" y="72865"/>
                </a:lnTo>
                <a:lnTo>
                  <a:pt x="291974" y="72865"/>
                </a:lnTo>
                <a:lnTo>
                  <a:pt x="291974" y="10450"/>
                </a:lnTo>
                <a:cubicBezTo>
                  <a:pt x="291974" y="4581"/>
                  <a:pt x="296706" y="0"/>
                  <a:pt x="302586" y="0"/>
                </a:cubicBezTo>
                <a:close/>
              </a:path>
            </a:pathLst>
          </a:custGeom>
          <a:solidFill>
            <a:schemeClr val="accent1"/>
          </a:solidFill>
          <a:ln>
            <a:solidFill>
              <a:srgbClr val="0296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7081520" cy="661670"/>
            <a:chOff x="874713" y="609042"/>
            <a:chExt cx="7081520" cy="661670"/>
          </a:xfrm>
        </p:grpSpPr>
        <p:sp>
          <p:nvSpPr>
            <p:cNvPr id="38" name="文本框 37"/>
            <p:cNvSpPr txBox="1"/>
            <p:nvPr/>
          </p:nvSpPr>
          <p:spPr>
            <a:xfrm>
              <a:off x="874713" y="748742"/>
              <a:ext cx="7081520"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VGGNet</a:t>
              </a:r>
              <a:r>
                <a:rPr lang="zh-CN" altLang="en-US" sz="2800" b="1" dirty="0">
                  <a:solidFill>
                    <a:schemeClr val="tx1">
                      <a:lumMod val="75000"/>
                      <a:lumOff val="25000"/>
                    </a:schemeClr>
                  </a:solidFill>
                  <a:cs typeface="+mn-ea"/>
                  <a:sym typeface="+mn-lt"/>
                </a:rPr>
                <a:t>的特点</a:t>
              </a:r>
              <a:endParaRPr lang="zh-CN" altLang="en-US"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4" name="矩形 23"/>
          <p:cNvSpPr/>
          <p:nvPr/>
        </p:nvSpPr>
        <p:spPr>
          <a:xfrm>
            <a:off x="1197610" y="1594485"/>
            <a:ext cx="5264150" cy="46037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solidFill>
                  <a:schemeClr val="tx1">
                    <a:lumMod val="65000"/>
                    <a:lumOff val="35000"/>
                  </a:schemeClr>
                </a:solidFill>
                <a:cs typeface="+mn-ea"/>
                <a:sym typeface="+mn-lt"/>
              </a:rPr>
              <a:t>更深的网络结构，结构更加规整、简单；</a:t>
            </a:r>
            <a:endParaRPr lang="zh-CN" altLang="en-US" sz="2000" dirty="0">
              <a:solidFill>
                <a:schemeClr val="tx1">
                  <a:lumMod val="65000"/>
                  <a:lumOff val="35000"/>
                </a:schemeClr>
              </a:solidFill>
              <a:cs typeface="+mn-ea"/>
              <a:sym typeface="+mn-lt"/>
            </a:endParaRPr>
          </a:p>
        </p:txBody>
      </p:sp>
      <p:sp>
        <p:nvSpPr>
          <p:cNvPr id="5" name="矩形 4"/>
          <p:cNvSpPr/>
          <p:nvPr/>
        </p:nvSpPr>
        <p:spPr>
          <a:xfrm>
            <a:off x="1197610" y="2842260"/>
            <a:ext cx="7065010" cy="46037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solidFill>
                  <a:schemeClr val="tx1">
                    <a:lumMod val="65000"/>
                    <a:lumOff val="35000"/>
                  </a:schemeClr>
                </a:solidFill>
                <a:cs typeface="+mn-ea"/>
                <a:sym typeface="+mn-lt"/>
              </a:rPr>
              <a:t>每次池化后</a:t>
            </a:r>
            <a:r>
              <a:rPr lang="en-US" altLang="zh-CN" sz="2000" dirty="0">
                <a:solidFill>
                  <a:schemeClr val="tx1">
                    <a:lumMod val="65000"/>
                    <a:lumOff val="35000"/>
                  </a:schemeClr>
                </a:solidFill>
                <a:cs typeface="+mn-ea"/>
                <a:sym typeface="+mn-lt"/>
              </a:rPr>
              <a:t>Feature Map</a:t>
            </a:r>
            <a:r>
              <a:rPr lang="zh-CN" altLang="en-US" sz="2000" dirty="0">
                <a:solidFill>
                  <a:schemeClr val="tx1">
                    <a:lumMod val="65000"/>
                    <a:lumOff val="35000"/>
                  </a:schemeClr>
                </a:solidFill>
                <a:cs typeface="+mn-ea"/>
                <a:sym typeface="+mn-lt"/>
              </a:rPr>
              <a:t>宽高降低一半，通道数量增加一倍；</a:t>
            </a:r>
            <a:endParaRPr lang="zh-CN" altLang="en-US" sz="2000" dirty="0">
              <a:solidFill>
                <a:schemeClr val="tx1">
                  <a:lumMod val="65000"/>
                  <a:lumOff val="35000"/>
                </a:schemeClr>
              </a:solidFill>
              <a:cs typeface="+mn-ea"/>
              <a:sym typeface="+mn-lt"/>
            </a:endParaRPr>
          </a:p>
        </p:txBody>
      </p:sp>
      <p:sp>
        <p:nvSpPr>
          <p:cNvPr id="6" name="矩形 5"/>
          <p:cNvSpPr/>
          <p:nvPr/>
        </p:nvSpPr>
        <p:spPr>
          <a:xfrm>
            <a:off x="1197610" y="3460115"/>
            <a:ext cx="5264150" cy="46037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solidFill>
                  <a:schemeClr val="tx1">
                    <a:lumMod val="65000"/>
                    <a:lumOff val="35000"/>
                  </a:schemeClr>
                </a:solidFill>
                <a:cs typeface="+mn-ea"/>
                <a:sym typeface="+mn-lt"/>
              </a:rPr>
              <a:t>网络层数更多、结构更深、模型参数量更大；</a:t>
            </a:r>
            <a:endParaRPr lang="zh-CN" altLang="en-US" sz="2000" dirty="0">
              <a:solidFill>
                <a:schemeClr val="tx1">
                  <a:lumMod val="65000"/>
                  <a:lumOff val="35000"/>
                </a:schemeClr>
              </a:solidFill>
              <a:cs typeface="+mn-ea"/>
              <a:sym typeface="+mn-lt"/>
            </a:endParaRPr>
          </a:p>
        </p:txBody>
      </p:sp>
      <p:sp>
        <p:nvSpPr>
          <p:cNvPr id="7" name="矩形 6"/>
          <p:cNvSpPr/>
          <p:nvPr/>
        </p:nvSpPr>
        <p:spPr>
          <a:xfrm>
            <a:off x="1197610" y="2235835"/>
            <a:ext cx="5772785" cy="46037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solidFill>
                  <a:schemeClr val="tx1">
                    <a:lumMod val="65000"/>
                    <a:lumOff val="35000"/>
                  </a:schemeClr>
                </a:solidFill>
                <a:cs typeface="+mn-ea"/>
                <a:sym typeface="+mn-lt"/>
              </a:rPr>
              <a:t>全部使用</a:t>
            </a:r>
            <a:r>
              <a:rPr lang="en-US" altLang="zh-CN" sz="2000" dirty="0">
                <a:solidFill>
                  <a:schemeClr val="tx1">
                    <a:lumMod val="65000"/>
                    <a:lumOff val="35000"/>
                  </a:schemeClr>
                </a:solidFill>
                <a:cs typeface="+mn-ea"/>
                <a:sym typeface="+mn-lt"/>
              </a:rPr>
              <a:t>3*3</a:t>
            </a:r>
            <a:r>
              <a:rPr lang="zh-CN" altLang="en-US" sz="2000" dirty="0">
                <a:solidFill>
                  <a:schemeClr val="tx1">
                    <a:lumMod val="65000"/>
                    <a:lumOff val="35000"/>
                  </a:schemeClr>
                </a:solidFill>
                <a:cs typeface="+mn-ea"/>
                <a:sym typeface="+mn-lt"/>
              </a:rPr>
              <a:t>的小型卷积核和</a:t>
            </a:r>
            <a:r>
              <a:rPr lang="en-US" altLang="zh-CN" sz="2000" dirty="0">
                <a:solidFill>
                  <a:schemeClr val="tx1">
                    <a:lumMod val="65000"/>
                    <a:lumOff val="35000"/>
                  </a:schemeClr>
                </a:solidFill>
                <a:cs typeface="+mn-ea"/>
                <a:sym typeface="+mn-lt"/>
              </a:rPr>
              <a:t>2*2</a:t>
            </a:r>
            <a:r>
              <a:rPr lang="zh-CN" altLang="en-US" sz="2000" dirty="0">
                <a:solidFill>
                  <a:schemeClr val="tx1">
                    <a:lumMod val="65000"/>
                    <a:lumOff val="35000"/>
                  </a:schemeClr>
                </a:solidFill>
                <a:cs typeface="+mn-ea"/>
                <a:sym typeface="+mn-lt"/>
              </a:rPr>
              <a:t>的最大池化层</a:t>
            </a:r>
            <a:endParaRPr lang="zh-CN" altLang="en-US" sz="200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7081520" cy="661670"/>
            <a:chOff x="874713" y="609042"/>
            <a:chExt cx="7081520" cy="661670"/>
          </a:xfrm>
        </p:grpSpPr>
        <p:sp>
          <p:nvSpPr>
            <p:cNvPr id="38" name="文本框 37"/>
            <p:cNvSpPr txBox="1"/>
            <p:nvPr/>
          </p:nvSpPr>
          <p:spPr>
            <a:xfrm>
              <a:off x="874713" y="748742"/>
              <a:ext cx="7081520"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cs typeface="+mn-ea"/>
                  <a:sym typeface="+mn-lt"/>
                </a:rPr>
                <a:t>VGGNet</a:t>
              </a:r>
              <a:r>
                <a:rPr lang="zh-CN" altLang="en-US" sz="2800" b="1" dirty="0">
                  <a:solidFill>
                    <a:schemeClr val="tx1">
                      <a:lumMod val="75000"/>
                      <a:lumOff val="25000"/>
                    </a:schemeClr>
                  </a:solidFill>
                  <a:cs typeface="+mn-ea"/>
                  <a:sym typeface="+mn-lt"/>
                </a:rPr>
                <a:t>的意义</a:t>
              </a:r>
              <a:endParaRPr lang="zh-CN" altLang="en-US"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4" name="矩形 23"/>
          <p:cNvSpPr/>
          <p:nvPr/>
        </p:nvSpPr>
        <p:spPr>
          <a:xfrm>
            <a:off x="1197610" y="1577340"/>
            <a:ext cx="5264150" cy="46037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solidFill>
                  <a:schemeClr val="tx1">
                    <a:lumMod val="65000"/>
                    <a:lumOff val="35000"/>
                  </a:schemeClr>
                </a:solidFill>
                <a:cs typeface="+mn-ea"/>
                <a:sym typeface="+mn-lt"/>
              </a:rPr>
              <a:t>证明更深的网络，能够提取更好的特征</a:t>
            </a:r>
            <a:endParaRPr lang="zh-CN" altLang="en-US" sz="2000" dirty="0">
              <a:solidFill>
                <a:schemeClr val="tx1">
                  <a:lumMod val="65000"/>
                  <a:lumOff val="35000"/>
                </a:schemeClr>
              </a:solidFill>
              <a:cs typeface="+mn-ea"/>
              <a:sym typeface="+mn-lt"/>
            </a:endParaRPr>
          </a:p>
        </p:txBody>
      </p:sp>
      <p:sp>
        <p:nvSpPr>
          <p:cNvPr id="5" name="矩形 4"/>
          <p:cNvSpPr/>
          <p:nvPr/>
        </p:nvSpPr>
        <p:spPr>
          <a:xfrm>
            <a:off x="1197610" y="2842260"/>
            <a:ext cx="7065010" cy="46037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solidFill>
                  <a:schemeClr val="tx1">
                    <a:lumMod val="65000"/>
                    <a:lumOff val="35000"/>
                  </a:schemeClr>
                </a:solidFill>
                <a:cs typeface="+mn-ea"/>
                <a:sym typeface="+mn-lt"/>
              </a:rPr>
              <a:t>规范化了后续网络设计的思路</a:t>
            </a:r>
            <a:endParaRPr lang="zh-CN" altLang="en-US" sz="2000" dirty="0">
              <a:solidFill>
                <a:schemeClr val="tx1">
                  <a:lumMod val="65000"/>
                  <a:lumOff val="35000"/>
                </a:schemeClr>
              </a:solidFill>
              <a:cs typeface="+mn-ea"/>
              <a:sym typeface="+mn-lt"/>
            </a:endParaRPr>
          </a:p>
        </p:txBody>
      </p:sp>
      <p:sp>
        <p:nvSpPr>
          <p:cNvPr id="7" name="矩形 6"/>
          <p:cNvSpPr/>
          <p:nvPr/>
        </p:nvSpPr>
        <p:spPr>
          <a:xfrm>
            <a:off x="1197610" y="2235835"/>
            <a:ext cx="5772785" cy="46037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a:solidFill>
                  <a:schemeClr val="tx1">
                    <a:lumMod val="65000"/>
                    <a:lumOff val="35000"/>
                  </a:schemeClr>
                </a:solidFill>
                <a:cs typeface="+mn-ea"/>
                <a:sym typeface="+mn-lt"/>
              </a:rPr>
              <a:t>成为后续很多网络的</a:t>
            </a:r>
            <a:r>
              <a:rPr lang="en-US" altLang="zh-CN" sz="2000" dirty="0">
                <a:solidFill>
                  <a:schemeClr val="tx1">
                    <a:lumMod val="65000"/>
                    <a:lumOff val="35000"/>
                  </a:schemeClr>
                </a:solidFill>
                <a:cs typeface="+mn-ea"/>
                <a:sym typeface="+mn-lt"/>
              </a:rPr>
              <a:t>backbone</a:t>
            </a:r>
            <a:endParaRPr lang="en-US" altLang="zh-CN" sz="200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7081520" cy="661670"/>
            <a:chOff x="874713" y="609042"/>
            <a:chExt cx="7081520" cy="661670"/>
          </a:xfrm>
        </p:grpSpPr>
        <p:sp>
          <p:nvSpPr>
            <p:cNvPr id="38" name="文本框 37"/>
            <p:cNvSpPr txBox="1"/>
            <p:nvPr/>
          </p:nvSpPr>
          <p:spPr>
            <a:xfrm>
              <a:off x="874713" y="748742"/>
              <a:ext cx="7081520" cy="521970"/>
            </a:xfrm>
            <a:prstGeom prst="rect">
              <a:avLst/>
            </a:prstGeom>
            <a:noFill/>
          </p:spPr>
          <p:txBody>
            <a:bodyPr wrap="square" rtlCol="0">
              <a:spAutoFit/>
              <a:scene3d>
                <a:camera prst="orthographicFront"/>
                <a:lightRig rig="threePt" dir="t"/>
              </a:scene3d>
              <a:sp3d contourW="12700"/>
            </a:bodyPr>
            <a:lstStyle/>
            <a:p>
              <a:r>
                <a:rPr lang="en-US" sz="2800" b="1" dirty="0">
                  <a:solidFill>
                    <a:schemeClr val="tx1">
                      <a:lumMod val="75000"/>
                      <a:lumOff val="25000"/>
                    </a:schemeClr>
                  </a:solidFill>
                  <a:cs typeface="+mn-ea"/>
                  <a:sym typeface="+mn-lt"/>
                </a:rPr>
                <a:t>GoogLeNet/Inception v1</a:t>
              </a:r>
              <a:endParaRPr lang="en-US"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descr="截屏2020-11-11 下午2.39.17"/>
          <p:cNvPicPr>
            <a:picLocks noChangeAspect="1"/>
          </p:cNvPicPr>
          <p:nvPr/>
        </p:nvPicPr>
        <p:blipFill>
          <a:blip r:embed="rId1"/>
          <a:stretch>
            <a:fillRect/>
          </a:stretch>
        </p:blipFill>
        <p:spPr>
          <a:xfrm>
            <a:off x="862965" y="1409065"/>
            <a:ext cx="10058400" cy="38207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7081520" cy="661670"/>
            <a:chOff x="874713" y="609042"/>
            <a:chExt cx="7081520" cy="661670"/>
          </a:xfrm>
        </p:grpSpPr>
        <p:sp>
          <p:nvSpPr>
            <p:cNvPr id="38" name="文本框 37"/>
            <p:cNvSpPr txBox="1"/>
            <p:nvPr/>
          </p:nvSpPr>
          <p:spPr>
            <a:xfrm>
              <a:off x="874713" y="748742"/>
              <a:ext cx="7081520" cy="521970"/>
            </a:xfrm>
            <a:prstGeom prst="rect">
              <a:avLst/>
            </a:prstGeom>
            <a:noFill/>
          </p:spPr>
          <p:txBody>
            <a:bodyPr wrap="square" rtlCol="0">
              <a:spAutoFit/>
              <a:scene3d>
                <a:camera prst="orthographicFront"/>
                <a:lightRig rig="threePt" dir="t"/>
              </a:scene3d>
              <a:sp3d contourW="12700"/>
            </a:bodyPr>
            <a:lstStyle/>
            <a:p>
              <a:r>
                <a:rPr lang="en-US" sz="2800" b="1" dirty="0">
                  <a:solidFill>
                    <a:schemeClr val="tx1">
                      <a:lumMod val="75000"/>
                      <a:lumOff val="25000"/>
                    </a:schemeClr>
                  </a:solidFill>
                  <a:cs typeface="+mn-ea"/>
                  <a:sym typeface="+mn-lt"/>
                </a:rPr>
                <a:t>GoogLeNet/Inception v1</a:t>
              </a:r>
              <a:endParaRPr lang="en-US"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4" name="图片 3" descr="截屏2020-11-11 下午2.40.02"/>
          <p:cNvPicPr>
            <a:picLocks noChangeAspect="1"/>
          </p:cNvPicPr>
          <p:nvPr/>
        </p:nvPicPr>
        <p:blipFill>
          <a:blip r:embed="rId1"/>
          <a:stretch>
            <a:fillRect/>
          </a:stretch>
        </p:blipFill>
        <p:spPr>
          <a:xfrm>
            <a:off x="862965" y="1776730"/>
            <a:ext cx="10058400" cy="29743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7081520" cy="661670"/>
            <a:chOff x="874713" y="609042"/>
            <a:chExt cx="7081520" cy="661670"/>
          </a:xfrm>
        </p:grpSpPr>
        <p:sp>
          <p:nvSpPr>
            <p:cNvPr id="38" name="文本框 37"/>
            <p:cNvSpPr txBox="1"/>
            <p:nvPr/>
          </p:nvSpPr>
          <p:spPr>
            <a:xfrm>
              <a:off x="874713" y="748742"/>
              <a:ext cx="7081520" cy="521970"/>
            </a:xfrm>
            <a:prstGeom prst="rect">
              <a:avLst/>
            </a:prstGeom>
            <a:noFill/>
          </p:spPr>
          <p:txBody>
            <a:bodyPr wrap="square" rtlCol="0">
              <a:spAutoFit/>
              <a:scene3d>
                <a:camera prst="orthographicFront"/>
                <a:lightRig rig="threePt" dir="t"/>
              </a:scene3d>
              <a:sp3d contourW="12700"/>
            </a:bodyPr>
            <a:lstStyle/>
            <a:p>
              <a:r>
                <a:rPr lang="en-US" sz="2800" b="1" dirty="0">
                  <a:solidFill>
                    <a:schemeClr val="tx1">
                      <a:lumMod val="75000"/>
                      <a:lumOff val="25000"/>
                    </a:schemeClr>
                  </a:solidFill>
                  <a:cs typeface="+mn-ea"/>
                  <a:sym typeface="+mn-lt"/>
                </a:rPr>
                <a:t>Inception v2/v3</a:t>
              </a:r>
              <a:endParaRPr lang="en-US"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4" name="图片 3" descr="/Users/luxiebin/Desktop/截屏2020-11-11 下午2.40.25.png截屏2020-11-11 下午2.40.25"/>
          <p:cNvPicPr>
            <a:picLocks noChangeAspect="1"/>
          </p:cNvPicPr>
          <p:nvPr/>
        </p:nvPicPr>
        <p:blipFill>
          <a:blip r:embed="rId1"/>
          <a:srcRect/>
          <a:stretch>
            <a:fillRect/>
          </a:stretch>
        </p:blipFill>
        <p:spPr>
          <a:xfrm>
            <a:off x="1239520" y="1444625"/>
            <a:ext cx="9868535" cy="4260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862648" y="632537"/>
            <a:ext cx="7081520" cy="1092835"/>
            <a:chOff x="874713" y="609042"/>
            <a:chExt cx="7081520" cy="1092835"/>
          </a:xfrm>
        </p:grpSpPr>
        <p:sp>
          <p:nvSpPr>
            <p:cNvPr id="38" name="文本框 37"/>
            <p:cNvSpPr txBox="1"/>
            <p:nvPr/>
          </p:nvSpPr>
          <p:spPr>
            <a:xfrm>
              <a:off x="874713" y="748742"/>
              <a:ext cx="7081520" cy="953135"/>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cs typeface="+mn-ea"/>
                  <a:sym typeface="+mn-lt"/>
                </a:rPr>
                <a:t>从卷积的角度思考，如何减小网络中的计算量</a:t>
              </a:r>
              <a:endParaRPr lang="zh-CN" altLang="en-US" sz="2800" b="1" dirty="0">
                <a:solidFill>
                  <a:schemeClr val="tx1">
                    <a:lumMod val="75000"/>
                    <a:lumOff val="25000"/>
                  </a:schemeClr>
                </a:solidFill>
                <a:cs typeface="+mn-ea"/>
                <a:sym typeface="+mn-lt"/>
              </a:endParaRPr>
            </a:p>
          </p:txBody>
        </p:sp>
        <p:sp>
          <p:nvSpPr>
            <p:cNvPr id="37" name="矩形 36"/>
            <p:cNvSpPr/>
            <p:nvPr/>
          </p:nvSpPr>
          <p:spPr>
            <a:xfrm>
              <a:off x="874713" y="609042"/>
              <a:ext cx="1370806" cy="139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4" name="图片 3" descr="/Users/luxiebin/Desktop/截屏2020-11-11 下午2.42.48.png截屏2020-11-11 下午2.42.48"/>
          <p:cNvPicPr>
            <a:picLocks noChangeAspect="1"/>
          </p:cNvPicPr>
          <p:nvPr/>
        </p:nvPicPr>
        <p:blipFill>
          <a:blip r:embed="rId1"/>
          <a:srcRect/>
          <a:stretch>
            <a:fillRect/>
          </a:stretch>
        </p:blipFill>
        <p:spPr>
          <a:xfrm>
            <a:off x="1004570" y="2316480"/>
            <a:ext cx="9902190" cy="26403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第一PPT，www.1ppt.com">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vujnctym">
      <a:majorFont>
        <a:latin typeface="微软雅黑"/>
        <a:ea typeface="微软雅黑"/>
        <a:cs typeface=""/>
      </a:majorFont>
      <a:minorFont>
        <a:latin typeface="微软雅黑"/>
        <a:ea typeface="微软雅黑"/>
        <a:cs typeface=""/>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0</TotalTime>
  <Words>2499</Words>
  <Application>WPS 演示</Application>
  <PresentationFormat>宽屏</PresentationFormat>
  <Paragraphs>199</Paragraphs>
  <Slides>39</Slides>
  <Notes>39</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39</vt:i4>
      </vt:variant>
    </vt:vector>
  </HeadingPairs>
  <TitlesOfParts>
    <vt:vector size="53" baseType="lpstr">
      <vt:lpstr>Arial</vt:lpstr>
      <vt:lpstr>方正书宋_GBK</vt:lpstr>
      <vt:lpstr>Wingdings</vt:lpstr>
      <vt:lpstr>Arial</vt:lpstr>
      <vt:lpstr>微软雅黑</vt:lpstr>
      <vt:lpstr>汉仪旗黑</vt:lpstr>
      <vt:lpstr>微软雅黑</vt:lpstr>
      <vt:lpstr>宋体</vt:lpstr>
      <vt:lpstr>Arial Unicode MS</vt:lpstr>
      <vt:lpstr>汉仪书宋二KW</vt:lpstr>
      <vt:lpstr>等线</vt:lpstr>
      <vt:lpstr>汉仪中等线KW</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绿色简约</dc:title>
  <dc:creator>第一PPT</dc:creator>
  <cp:keywords>www.1ppt.com</cp:keywords>
  <dc:description>www.1ppt.com</dc:description>
  <cp:lastModifiedBy>luxiebin</cp:lastModifiedBy>
  <cp:revision>82</cp:revision>
  <dcterms:created xsi:type="dcterms:W3CDTF">2021-10-07T05:36:08Z</dcterms:created>
  <dcterms:modified xsi:type="dcterms:W3CDTF">2021-10-07T05:36:08Z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2052-2.8.0.4624</vt:lpwstr>
  </property>
</Properties>
</file>